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90" r:id="rId3"/>
    <p:sldId id="286" r:id="rId4"/>
    <p:sldId id="274" r:id="rId5"/>
    <p:sldId id="275" r:id="rId6"/>
    <p:sldId id="276" r:id="rId7"/>
    <p:sldId id="277" r:id="rId8"/>
    <p:sldId id="257" r:id="rId9"/>
    <p:sldId id="287" r:id="rId10"/>
    <p:sldId id="278" r:id="rId11"/>
    <p:sldId id="284" r:id="rId12"/>
    <p:sldId id="280" r:id="rId13"/>
    <p:sldId id="281" r:id="rId14"/>
    <p:sldId id="282" r:id="rId15"/>
    <p:sldId id="285" r:id="rId16"/>
    <p:sldId id="283" r:id="rId17"/>
    <p:sldId id="289" r:id="rId18"/>
    <p:sldId id="265" r:id="rId19"/>
    <p:sldId id="271" r:id="rId20"/>
    <p:sldId id="266" r:id="rId21"/>
    <p:sldId id="288"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70"/>
    <a:srgbClr val="00AAA7"/>
    <a:srgbClr val="009A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2" autoAdjust="0"/>
    <p:restoredTop sz="64426" autoAdjust="0"/>
  </p:normalViewPr>
  <p:slideViewPr>
    <p:cSldViewPr snapToGrid="0">
      <p:cViewPr varScale="1">
        <p:scale>
          <a:sx n="102" d="100"/>
          <a:sy n="102" d="100"/>
        </p:scale>
        <p:origin x="1620" y="9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3CDB5-E06A-44D8-95AE-B90958F409FC}"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1DCA0-EA5B-40AF-B6FE-AD6C6DAB16C9}" type="slidenum">
              <a:rPr lang="en-US" smtClean="0"/>
              <a:t>‹#›</a:t>
            </a:fld>
            <a:endParaRPr lang="en-US"/>
          </a:p>
        </p:txBody>
      </p:sp>
    </p:spTree>
    <p:extLst>
      <p:ext uri="{BB962C8B-B14F-4D97-AF65-F5344CB8AC3E}">
        <p14:creationId xmlns:p14="http://schemas.microsoft.com/office/powerpoint/2010/main" val="157231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18-20 minutes</a:t>
            </a:r>
          </a:p>
          <a:p>
            <a:r>
              <a:rPr lang="en-US" dirty="0" smtClean="0"/>
              <a:t>Motivation (5)</a:t>
            </a:r>
          </a:p>
          <a:p>
            <a:r>
              <a:rPr lang="en-US" dirty="0" smtClean="0"/>
              <a:t>Complexity Reduction (3)</a:t>
            </a:r>
          </a:p>
          <a:p>
            <a:r>
              <a:rPr lang="en-US" dirty="0" smtClean="0"/>
              <a:t>Modularization (3)</a:t>
            </a:r>
          </a:p>
          <a:p>
            <a:r>
              <a:rPr lang="en-US" dirty="0" smtClean="0"/>
              <a:t>Versioned Dependency Management (3)</a:t>
            </a:r>
          </a:p>
          <a:p>
            <a:r>
              <a:rPr lang="en-US" dirty="0" smtClean="0"/>
              <a:t>Conclusion (5)</a:t>
            </a:r>
          </a:p>
          <a:p>
            <a:endParaRPr lang="de-DE" dirty="0" smtClean="0"/>
          </a:p>
          <a:p>
            <a:r>
              <a:rPr lang="en-US" sz="1200" b="0" kern="1200" dirty="0" smtClean="0">
                <a:solidFill>
                  <a:schemeClr val="tx1"/>
                </a:solidFill>
                <a:effectLst/>
                <a:latin typeface="+mn-lt"/>
                <a:ea typeface="+mn-ea"/>
                <a:cs typeface="+mn-cs"/>
              </a:rPr>
              <a:t>Welcome to the talk about our paper: "In Three Steps to Software Product Lines: a Practical Example from the Automotive Industry".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My name is Karsten and that's my dear colleague and friend Matthias and we are members of the Rhine-Main-Team of the German automotive</a:t>
            </a:r>
            <a:r>
              <a:rPr lang="en-US" sz="1200" b="0" kern="1200" baseline="0" dirty="0" smtClean="0">
                <a:solidFill>
                  <a:schemeClr val="tx1"/>
                </a:solidFill>
                <a:effectLst/>
                <a:latin typeface="+mn-lt"/>
                <a:ea typeface="+mn-ea"/>
                <a:cs typeface="+mn-cs"/>
              </a:rPr>
              <a:t> supplier</a:t>
            </a:r>
            <a:r>
              <a:rPr lang="en-US" sz="1200" b="0" kern="1200" dirty="0" smtClean="0">
                <a:solidFill>
                  <a:schemeClr val="tx1"/>
                </a:solidFill>
                <a:effectLst/>
                <a:latin typeface="+mn-lt"/>
                <a:ea typeface="+mn-ea"/>
                <a:cs typeface="+mn-cs"/>
              </a:rPr>
              <a:t> Marquardt.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what are we going to talk about?</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1</a:t>
            </a:fld>
            <a:endParaRPr lang="en-US"/>
          </a:p>
        </p:txBody>
      </p:sp>
    </p:spTree>
    <p:extLst>
      <p:ext uri="{BB962C8B-B14F-4D97-AF65-F5344CB8AC3E}">
        <p14:creationId xmlns:p14="http://schemas.microsoft.com/office/powerpoint/2010/main" val="222011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box shown here represents the Software Product Line repository of the sensor cluster product.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It is a </a:t>
            </a:r>
            <a:r>
              <a:rPr lang="en-US" sz="1200" b="0" kern="1200" dirty="0" err="1" smtClean="0">
                <a:solidFill>
                  <a:schemeClr val="tx1"/>
                </a:solidFill>
                <a:effectLst/>
                <a:latin typeface="+mn-lt"/>
                <a:ea typeface="+mn-ea"/>
                <a:cs typeface="+mn-cs"/>
              </a:rPr>
              <a:t>Git</a:t>
            </a:r>
            <a:r>
              <a:rPr lang="en-US" sz="1200" b="0" kern="1200" dirty="0" smtClean="0">
                <a:solidFill>
                  <a:schemeClr val="tx1"/>
                </a:solidFill>
                <a:effectLst/>
                <a:latin typeface="+mn-lt"/>
                <a:ea typeface="+mn-ea"/>
                <a:cs typeface="+mn-cs"/>
              </a:rPr>
              <a:t> repository on a </a:t>
            </a:r>
            <a:r>
              <a:rPr lang="en-US" sz="1200" b="0" kern="1200" dirty="0" err="1" smtClean="0">
                <a:solidFill>
                  <a:schemeClr val="tx1"/>
                </a:solidFill>
                <a:effectLst/>
                <a:latin typeface="+mn-lt"/>
                <a:ea typeface="+mn-ea"/>
                <a:cs typeface="+mn-cs"/>
              </a:rPr>
              <a:t>BitBucket</a:t>
            </a:r>
            <a:r>
              <a:rPr lang="en-US" sz="1200" b="0" kern="1200" dirty="0" smtClean="0">
                <a:solidFill>
                  <a:schemeClr val="tx1"/>
                </a:solidFill>
                <a:effectLst/>
                <a:latin typeface="+mn-lt"/>
                <a:ea typeface="+mn-ea"/>
                <a:cs typeface="+mn-cs"/>
              </a:rPr>
              <a:t> server with each compartment of the box holding a legacy source code folder and a variant configuration of one single variant.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de-DE" sz="1200" b="0" kern="1200" dirty="0" smtClean="0">
                <a:solidFill>
                  <a:schemeClr val="tx1"/>
                </a:solidFill>
                <a:effectLst/>
                <a:latin typeface="+mn-lt"/>
                <a:ea typeface="+mn-ea"/>
                <a:cs typeface="+mn-cs"/>
              </a:rPr>
              <a:t>The </a:t>
            </a:r>
            <a:r>
              <a:rPr lang="de-DE" sz="1200" b="0" kern="1200" dirty="0" err="1" smtClean="0">
                <a:solidFill>
                  <a:schemeClr val="tx1"/>
                </a:solidFill>
                <a:effectLst/>
                <a:latin typeface="+mn-lt"/>
                <a:ea typeface="+mn-ea"/>
                <a:cs typeface="+mn-cs"/>
              </a:rPr>
              <a:t>complexity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reduction</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is</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visible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as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well</a:t>
            </a:r>
            <a:r>
              <a:rPr lang="de-DE" sz="1200" b="0" kern="1200" baseline="0" dirty="0" smtClean="0">
                <a:solidFill>
                  <a:schemeClr val="tx1"/>
                </a:solidFill>
                <a:effectLst/>
                <a:latin typeface="+mn-lt"/>
                <a:ea typeface="+mn-ea"/>
                <a:cs typeface="+mn-cs"/>
              </a:rPr>
              <a:t>: I </a:t>
            </a:r>
            <a:r>
              <a:rPr lang="de-DE" sz="1200" b="0" kern="1200" baseline="0" dirty="0" err="1" smtClean="0">
                <a:solidFill>
                  <a:schemeClr val="tx1"/>
                </a:solidFill>
                <a:effectLst/>
                <a:latin typeface="+mn-lt"/>
                <a:ea typeface="+mn-ea"/>
                <a:cs typeface="+mn-cs"/>
              </a:rPr>
              <a:t>have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everything</a:t>
            </a:r>
            <a:r>
              <a:rPr lang="de-DE" sz="1200" b="0" kern="1200" baseline="0" dirty="0" smtClean="0">
                <a:solidFill>
                  <a:schemeClr val="tx1"/>
                </a:solidFill>
                <a:effectLst/>
                <a:latin typeface="+mn-lt"/>
                <a:ea typeface="+mn-ea"/>
                <a:cs typeface="+mn-cs"/>
              </a:rPr>
              <a:t> in </a:t>
            </a:r>
            <a:r>
              <a:rPr lang="de-DE" sz="1200" b="0" kern="1200" baseline="0" dirty="0" err="1" smtClean="0">
                <a:solidFill>
                  <a:schemeClr val="tx1"/>
                </a:solidFill>
                <a:effectLst/>
                <a:latin typeface="+mn-lt"/>
                <a:ea typeface="+mn-ea"/>
                <a:cs typeface="+mn-cs"/>
              </a:rPr>
              <a:t>one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single</a:t>
            </a:r>
            <a:r>
              <a:rPr lang="de-DE" sz="1200" b="0" kern="1200" baseline="0" dirty="0" smtClean="0">
                <a:solidFill>
                  <a:schemeClr val="tx1"/>
                </a:solidFill>
                <a:effectLst/>
                <a:latin typeface="+mn-lt"/>
                <a:ea typeface="+mn-ea"/>
                <a:cs typeface="+mn-cs"/>
              </a:rPr>
              <a:t> box </a:t>
            </a:r>
            <a:r>
              <a:rPr lang="de-DE" sz="1200" b="0" kern="1200" baseline="0" dirty="0" err="1" smtClean="0">
                <a:solidFill>
                  <a:schemeClr val="tx1"/>
                </a:solidFill>
                <a:effectLst/>
                <a:latin typeface="+mn-lt"/>
                <a:ea typeface="+mn-ea"/>
                <a:cs typeface="+mn-cs"/>
              </a:rPr>
              <a:t>that</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is</a:t>
            </a:r>
            <a:r>
              <a:rPr lang="de-DE" sz="1200" b="0" kern="1200" baseline="0" dirty="0" smtClean="0">
                <a:solidFill>
                  <a:schemeClr val="tx1"/>
                </a:solidFill>
                <a:effectLst/>
                <a:latin typeface="+mn-lt"/>
                <a:ea typeface="+mn-ea"/>
                <a:cs typeface="+mn-cs"/>
              </a:rPr>
              <a:t> easy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carry </a:t>
            </a:r>
            <a:r>
              <a:rPr lang="de-DE" sz="1200" b="0" kern="1200" baseline="0" dirty="0" err="1" smtClean="0">
                <a:solidFill>
                  <a:schemeClr val="tx1"/>
                </a:solidFill>
                <a:effectLst/>
                <a:latin typeface="+mn-lt"/>
                <a:ea typeface="+mn-ea"/>
                <a:cs typeface="+mn-cs"/>
              </a:rPr>
              <a:t>compared</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15 </a:t>
            </a:r>
            <a:r>
              <a:rPr lang="de-DE" sz="1200" b="0" kern="1200" baseline="0" dirty="0" err="1" smtClean="0">
                <a:solidFill>
                  <a:schemeClr val="tx1"/>
                </a:solidFill>
                <a:effectLst/>
                <a:latin typeface="+mn-lt"/>
                <a:ea typeface="+mn-ea"/>
                <a:cs typeface="+mn-cs"/>
              </a:rPr>
              <a:t>glasses</a:t>
            </a:r>
            <a:r>
              <a:rPr lang="de-DE" sz="1200" b="0" kern="1200" baseline="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Nevertheless this step has a high impact on the workflow for SW developers already.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At the same time we introduce a new SCM system, a new build system and a new CI/CD environment.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execution of this step for one project can be planned and done independently of the others and with the project‘s pace and time schedule.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Now I will hand over to Matthias explaining you the consecutive steps in details. Matthias: your stage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10</a:t>
            </a:fld>
            <a:endParaRPr lang="en-US"/>
          </a:p>
        </p:txBody>
      </p:sp>
    </p:spTree>
    <p:extLst>
      <p:ext uri="{BB962C8B-B14F-4D97-AF65-F5344CB8AC3E}">
        <p14:creationId xmlns:p14="http://schemas.microsoft.com/office/powerpoint/2010/main" val="322596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next step is Modularization, in other words we propose switching from a project to a product structure by identifying standard SW components and their variants.</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defined 3 stages as part of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First we migrate from legacy components to product components without any source code change.</a:t>
            </a: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Rather than having variants holding all their components, it is now components taking care of their variants.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Each variant of a SW component is still project specific, but SW component variants are now in the same folder.</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Each component can be moved to the product structure incrementally, component by component.</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a:t>
            </a:r>
            <a:r>
              <a:rPr lang="en-US" sz="1200" b="0" kern="1200" baseline="0" dirty="0" smtClean="0">
                <a:solidFill>
                  <a:schemeClr val="tx1"/>
                </a:solidFill>
                <a:effectLst/>
                <a:latin typeface="+mn-lt"/>
                <a:ea typeface="+mn-ea"/>
                <a:cs typeface="+mn-cs"/>
              </a:rPr>
              <a:t> the nex</a:t>
            </a:r>
            <a:r>
              <a:rPr lang="en-US" sz="1200" b="0" kern="1200" dirty="0" smtClean="0">
                <a:solidFill>
                  <a:schemeClr val="tx1"/>
                </a:solidFill>
                <a:effectLst/>
                <a:latin typeface="+mn-lt"/>
                <a:ea typeface="+mn-ea"/>
                <a:cs typeface="+mn-cs"/>
              </a:rPr>
              <a:t>t stage we remove duplicates.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Two components are considered duplicates if their contents are identical.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Like this we introduce a big advantage of SPLs: reuse, and with this a reduction of components.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shall reduce workload and the risk of accidentally producing new variants.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final stage of Modularization is making components configurable by identifying core assets</a:t>
            </a:r>
            <a:r>
              <a:rPr lang="en-US" sz="1200" b="0" kern="1200" baseline="0" dirty="0" smtClean="0">
                <a:solidFill>
                  <a:schemeClr val="tx1"/>
                </a:solidFill>
                <a:effectLst/>
                <a:latin typeface="+mn-lt"/>
                <a:ea typeface="+mn-ea"/>
                <a:cs typeface="+mn-cs"/>
              </a:rPr>
              <a:t> and variant specific functionalities.</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Therefore we changed the variant names to reflect configurable SW components that are not project specific anymore.</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step is still focusing on the space dimension of SPLs.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Remember: SPLs have at least 2 dimensions, one for space and one for time.</a:t>
            </a:r>
          </a:p>
          <a:p>
            <a:endParaRPr lang="en-US" sz="1200" b="0" kern="1200" dirty="0" smtClean="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11</a:t>
            </a:fld>
            <a:endParaRPr lang="en-US"/>
          </a:p>
        </p:txBody>
      </p:sp>
    </p:spTree>
    <p:extLst>
      <p:ext uri="{BB962C8B-B14F-4D97-AF65-F5344CB8AC3E}">
        <p14:creationId xmlns:p14="http://schemas.microsoft.com/office/powerpoint/2010/main" val="97733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 our Lego example each compartment of the box is now a folder holding the different variants of a SW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Like this it becomes easier to compare and identify the number of variants per component and it makes further steps easier as well.</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12</a:t>
            </a:fld>
            <a:endParaRPr lang="en-US"/>
          </a:p>
        </p:txBody>
      </p:sp>
    </p:spTree>
    <p:extLst>
      <p:ext uri="{BB962C8B-B14F-4D97-AF65-F5344CB8AC3E}">
        <p14:creationId xmlns:p14="http://schemas.microsoft.com/office/powerpoint/2010/main" val="80068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After switching the structure we are able to identify and remove duplicate parts.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On the</a:t>
            </a:r>
            <a:r>
              <a:rPr lang="en-US" sz="1200" b="0" kern="1200" baseline="0" dirty="0" smtClean="0">
                <a:solidFill>
                  <a:schemeClr val="tx1"/>
                </a:solidFill>
                <a:effectLst/>
                <a:latin typeface="+mn-lt"/>
                <a:ea typeface="+mn-ea"/>
                <a:cs typeface="+mn-cs"/>
              </a:rPr>
              <a:t> right side we see the discarded Lego pieces.</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With this stage we were able to reduce the number of SW components from 109 to 59.</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13</a:t>
            </a:fld>
            <a:endParaRPr lang="en-US"/>
          </a:p>
        </p:txBody>
      </p:sp>
    </p:spTree>
    <p:extLst>
      <p:ext uri="{BB962C8B-B14F-4D97-AF65-F5344CB8AC3E}">
        <p14:creationId xmlns:p14="http://schemas.microsoft.com/office/powerpoint/2010/main" val="1105300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final stage of Modularization is making components configurable by identifying core assets (which is represented by the shape</a:t>
            </a:r>
            <a:r>
              <a:rPr lang="en-US" sz="1200" b="0" kern="1200" baseline="0" dirty="0" smtClean="0">
                <a:solidFill>
                  <a:schemeClr val="tx1"/>
                </a:solidFill>
                <a:effectLst/>
                <a:latin typeface="+mn-lt"/>
                <a:ea typeface="+mn-ea"/>
                <a:cs typeface="+mn-cs"/>
              </a:rPr>
              <a:t> of the Lego brick</a:t>
            </a:r>
            <a:r>
              <a:rPr lang="en-US" sz="1200" b="0" kern="1200" dirty="0" smtClean="0">
                <a:solidFill>
                  <a:schemeClr val="tx1"/>
                </a:solidFill>
                <a:effectLst/>
                <a:latin typeface="+mn-lt"/>
                <a:ea typeface="+mn-ea"/>
                <a:cs typeface="+mn-cs"/>
              </a:rPr>
              <a:t>) and decorators (color and print).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advantages we gain with this are that different projects are able to use the same software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Also a change in a core asset must be done only once and is available in all variants immediately, reducing maintenance an development efforts.</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This final stage reduced the number of SW components from 59 to 29.</a:t>
            </a:r>
          </a:p>
          <a:p>
            <a:endParaRPr lang="de-DE" baseline="0" noProof="0" dirty="0" smtClean="0"/>
          </a:p>
        </p:txBody>
      </p:sp>
      <p:sp>
        <p:nvSpPr>
          <p:cNvPr id="4" name="Slide Number Placeholder 3"/>
          <p:cNvSpPr>
            <a:spLocks noGrp="1"/>
          </p:cNvSpPr>
          <p:nvPr>
            <p:ph type="sldNum" sz="quarter" idx="10"/>
          </p:nvPr>
        </p:nvSpPr>
        <p:spPr/>
        <p:txBody>
          <a:bodyPr/>
          <a:lstStyle/>
          <a:p>
            <a:fld id="{74AE32A7-20EC-42B9-8F17-6643B52376A6}" type="slidenum">
              <a:rPr lang="en-US" smtClean="0"/>
              <a:t>14</a:t>
            </a:fld>
            <a:endParaRPr lang="en-US"/>
          </a:p>
        </p:txBody>
      </p:sp>
    </p:spTree>
    <p:extLst>
      <p:ext uri="{BB962C8B-B14F-4D97-AF65-F5344CB8AC3E}">
        <p14:creationId xmlns:p14="http://schemas.microsoft.com/office/powerpoint/2010/main" val="67099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While the other steps focused on the variation in space, the versioned dependency management focusses on the variation in time.</a:t>
            </a:r>
          </a:p>
          <a:p>
            <a:endParaRPr lang="en-US" sz="1200" b="0"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Git</a:t>
            </a:r>
            <a:r>
              <a:rPr lang="en-US" sz="1200" b="0" kern="1200" dirty="0" smtClean="0">
                <a:solidFill>
                  <a:schemeClr val="tx1"/>
                </a:solidFill>
                <a:effectLst/>
                <a:latin typeface="+mn-lt"/>
                <a:ea typeface="+mn-ea"/>
                <a:cs typeface="+mn-cs"/>
              </a:rPr>
              <a:t> already has a possibility of variation in time.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commits and branches are theoretically useable as baselines.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practical problem here is that a commit is always a snapshot of the entire repository.</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It is not possible to create different baselines nor different versions of individual components, only versions of the entire repository.</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Furthermore if you have to apply a fix on one release branch, it might be required to apply this fix to many other branches as well.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can prevent us from maximizing reuse and can actually increase the amount of code changes, because commits and branches are independent of each other.</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is why we propose a new structure as third step for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15</a:t>
            </a:fld>
            <a:endParaRPr lang="en-US"/>
          </a:p>
        </p:txBody>
      </p:sp>
    </p:spTree>
    <p:extLst>
      <p:ext uri="{BB962C8B-B14F-4D97-AF65-F5344CB8AC3E}">
        <p14:creationId xmlns:p14="http://schemas.microsoft.com/office/powerpoint/2010/main" val="198808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For this new structure it is required to split up the repository again.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But this time not per project anymore, but one repository per component.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What is left in the original SPL repository is a description of what and how to integrate, basically a list of references to components and a product-specific</a:t>
            </a:r>
            <a:r>
              <a:rPr lang="en-US" sz="1200" b="0" kern="1200" baseline="0" dirty="0" smtClean="0">
                <a:solidFill>
                  <a:schemeClr val="tx1"/>
                </a:solidFill>
                <a:effectLst/>
                <a:latin typeface="+mn-lt"/>
                <a:ea typeface="+mn-ea"/>
                <a:cs typeface="+mn-cs"/>
              </a:rPr>
              <a:t> build system.</a:t>
            </a:r>
            <a:r>
              <a:rPr lang="en-US" sz="1200" b="0" kern="1200" dirty="0" smtClean="0">
                <a:solidFill>
                  <a:schemeClr val="tx1"/>
                </a:solidFill>
                <a:effectLst/>
                <a:latin typeface="+mn-lt"/>
                <a:ea typeface="+mn-ea"/>
                <a:cs typeface="+mn-cs"/>
              </a:rPr>
              <a: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final step can again be done incrementally, component by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benefits we see with this approach are: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independent component releases and thus faster release loops,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reuse across the time dimension of our SPL,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component releases can be centrally marked as faulty in the components repository and if required print warnings during the build where they are used.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also see a cross-product component reuse on a higher level: e.g. current or voltage measurement could be used in a wide range of electronic products.</a:t>
            </a:r>
          </a:p>
          <a:p>
            <a:endParaRPr lang="en-US" sz="1200" b="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16</a:t>
            </a:fld>
            <a:endParaRPr lang="en-US"/>
          </a:p>
        </p:txBody>
      </p:sp>
    </p:spTree>
    <p:extLst>
      <p:ext uri="{BB962C8B-B14F-4D97-AF65-F5344CB8AC3E}">
        <p14:creationId xmlns:p14="http://schemas.microsoft.com/office/powerpoint/2010/main" val="31181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To sum everything up again</a:t>
            </a:r>
            <a:r>
              <a:rPr lang="en-US" sz="1200" b="0" kern="1200" baseline="0" dirty="0" smtClean="0">
                <a:solidFill>
                  <a:schemeClr val="tx1"/>
                </a:solidFill>
                <a:effectLst/>
                <a:latin typeface="+mn-lt"/>
                <a:ea typeface="+mn-ea"/>
                <a:cs typeface="+mn-cs"/>
              </a:rPr>
              <a:t> …</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proposed three steps for our migration strategy: complexity reduction, modularization and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17</a:t>
            </a:fld>
            <a:endParaRPr lang="en-US"/>
          </a:p>
        </p:txBody>
      </p:sp>
    </p:spTree>
    <p:extLst>
      <p:ext uri="{BB962C8B-B14F-4D97-AF65-F5344CB8AC3E}">
        <p14:creationId xmlns:p14="http://schemas.microsoft.com/office/powerpoint/2010/main" val="200208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content of the SPL repository, especially the number of lines of code, changed during the different migration steps as shown.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 the first migration step Complexity Reduction the lines of code increased with every legacy project being added to the codebase.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During Modularization legacy sources were exchanged with configurable sources, which lead to a reduction of duplicated files and therefore to a decreased amount of code.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Finally, even the lines of code of configurable sources in the SPL repository decreased, as the sources were isolated and moved to separate repositories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during the third step Versioned Dependency Management.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18</a:t>
            </a:fld>
            <a:endParaRPr lang="en-US"/>
          </a:p>
        </p:txBody>
      </p:sp>
    </p:spTree>
    <p:extLst>
      <p:ext uri="{BB962C8B-B14F-4D97-AF65-F5344CB8AC3E}">
        <p14:creationId xmlns:p14="http://schemas.microsoft.com/office/powerpoint/2010/main" val="296454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We presented an incremental and iterative migration strategy towards SPL for software of a real world product family of a tier one automotive supplier; even though we used Lego figures to better visualize it.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were able to partially apply our migration strategy by performing every step incrementally and continuing iteratively with the next step.</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achieved a stable SPL with all variants being buildable at any time,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reduced workload of developers by simplifying their environment,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increased collaboration across project borders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were able to integrate all parts of the software of our product family into the same space.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Until now we have moved 10 variants of our sensor cluster, each got automatically imported.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we have a build system available that fully supports variant handling.</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Step 2, Modularization, is prepared from build system perspective, but was only partially done and needs to be finished soon.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had a higher focus on strengthening unit tests and </a:t>
            </a:r>
            <a:r>
              <a:rPr lang="en-US" sz="1200" b="0" kern="1200" dirty="0" smtClean="0">
                <a:solidFill>
                  <a:schemeClr val="tx1"/>
                </a:solidFill>
                <a:effectLst/>
                <a:latin typeface="+mn-lt"/>
                <a:ea typeface="+mn-ea"/>
                <a:cs typeface="+mn-cs"/>
              </a:rPr>
              <a:t>automation</a:t>
            </a:r>
            <a:r>
              <a:rPr lang="en-US" sz="1200" b="0" kern="1200" baseline="0" dirty="0" smtClean="0">
                <a:solidFill>
                  <a:schemeClr val="tx1"/>
                </a:solidFill>
                <a:effectLst/>
                <a:latin typeface="+mn-lt"/>
                <a:ea typeface="+mn-ea"/>
                <a:cs typeface="+mn-cs"/>
              </a:rPr>
              <a:t> of artifacts creation</a:t>
            </a:r>
            <a:r>
              <a:rPr lang="en-US" sz="1200" b="0" kern="120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before we wanted to start with refactoring to finish building up configurable sources.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Besides all the discussed technical challenges, there were also social obstacles on the way to introduce an SPL.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Fear of change was probably the strongest emotion we faced.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feared the introduction of our SPL approach, although we were certain that all required build system features were implemented and </a:t>
            </a:r>
            <a:r>
              <a:rPr lang="en-US" sz="1200" b="0" kern="1200" dirty="0" smtClean="0">
                <a:solidFill>
                  <a:schemeClr val="tx1"/>
                </a:solidFill>
                <a:effectLst/>
                <a:latin typeface="+mn-lt"/>
                <a:ea typeface="+mn-ea"/>
                <a:cs typeface="+mn-cs"/>
              </a:rPr>
              <a:t>we </a:t>
            </a:r>
            <a:r>
              <a:rPr lang="en-US" sz="1200" b="0" kern="1200" dirty="0" smtClean="0">
                <a:solidFill>
                  <a:schemeClr val="tx1"/>
                </a:solidFill>
                <a:effectLst/>
                <a:latin typeface="+mn-lt"/>
                <a:ea typeface="+mn-ea"/>
                <a:cs typeface="+mn-cs"/>
              </a:rPr>
              <a:t>knew it was always easy to go back to the old system.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could simply copy the sources back.</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Afterwards </a:t>
            </a:r>
            <a:r>
              <a:rPr lang="en-US" sz="1200" b="0" kern="1200" dirty="0" smtClean="0">
                <a:solidFill>
                  <a:schemeClr val="tx1"/>
                </a:solidFill>
                <a:effectLst/>
                <a:latin typeface="+mn-lt"/>
                <a:ea typeface="+mn-ea"/>
                <a:cs typeface="+mn-cs"/>
              </a:rPr>
              <a:t>we do not see a reason for hesitation, but sometimes it simply needs someone brave in the team or someone pushing you.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Our conclusion is: Just do it! And if you break it, make sure you can fix it fast!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are now confident enough about our migration strategy and plan to repeat the same </a:t>
            </a:r>
            <a:r>
              <a:rPr lang="en-US" sz="1200" b="0" kern="1200" dirty="0" smtClean="0">
                <a:solidFill>
                  <a:schemeClr val="tx1"/>
                </a:solidFill>
                <a:effectLst/>
                <a:latin typeface="+mn-lt"/>
                <a:ea typeface="+mn-ea"/>
                <a:cs typeface="+mn-cs"/>
              </a:rPr>
              <a:t>migration </a:t>
            </a:r>
            <a:r>
              <a:rPr lang="en-US" sz="1200" b="0" kern="1200" dirty="0" smtClean="0">
                <a:solidFill>
                  <a:schemeClr val="tx1"/>
                </a:solidFill>
                <a:effectLst/>
                <a:latin typeface="+mn-lt"/>
                <a:ea typeface="+mn-ea"/>
                <a:cs typeface="+mn-cs"/>
              </a:rPr>
              <a:t>for other product families at Marquardt.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19</a:t>
            </a:fld>
            <a:endParaRPr lang="en-US"/>
          </a:p>
        </p:txBody>
      </p:sp>
    </p:spTree>
    <p:extLst>
      <p:ext uri="{BB962C8B-B14F-4D97-AF65-F5344CB8AC3E}">
        <p14:creationId xmlns:p14="http://schemas.microsoft.com/office/powerpoint/2010/main" val="120549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We want to present to you a possible migration strategy towards an SPL we developed for a real-world product family of an automotive Tier-1 supplier.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will talk about our motivation, the goals we had and still have.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will briefly describe the original project situation and circumstances, e.g., the tools and IT landscape we found when we started our journey.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After that we are going to explain the three steps of our iterative and incremental migration strategy. These steps are: Complexity Reduction, Modularization and Versioned Dependency Management.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At the end we will present our conclusion, an overview on where we stand right now and giving a forecast on future work.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let's start with our motivation.</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2</a:t>
            </a:fld>
            <a:endParaRPr lang="en-US"/>
          </a:p>
        </p:txBody>
      </p:sp>
    </p:spTree>
    <p:extLst>
      <p:ext uri="{BB962C8B-B14F-4D97-AF65-F5344CB8AC3E}">
        <p14:creationId xmlns:p14="http://schemas.microsoft.com/office/powerpoint/2010/main" val="284936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smtClean="0"/>
              <a:t>MQ </a:t>
            </a:r>
            <a:r>
              <a:rPr lang="de-DE" dirty="0" err="1" smtClean="0"/>
              <a:t>is</a:t>
            </a:r>
            <a:r>
              <a:rPr lang="de-DE" dirty="0" smtClean="0"/>
              <a:t> a </a:t>
            </a:r>
            <a:r>
              <a:rPr lang="de-DE" dirty="0" err="1" smtClean="0"/>
              <a:t>tier</a:t>
            </a:r>
            <a:r>
              <a:rPr lang="de-DE" baseline="0" dirty="0" smtClean="0"/>
              <a:t> 1 </a:t>
            </a:r>
            <a:r>
              <a:rPr lang="de-DE" baseline="0" dirty="0" err="1" smtClean="0"/>
              <a:t>supplier</a:t>
            </a:r>
            <a:endParaRPr lang="de-DE" baseline="0" dirty="0" smtClean="0"/>
          </a:p>
          <a:p>
            <a:pPr marL="171450" indent="-171450">
              <a:buFontTx/>
              <a:buChar char="-"/>
            </a:pPr>
            <a:r>
              <a:rPr lang="de-DE" baseline="0" dirty="0" smtClean="0"/>
              <a:t>Development </a:t>
            </a:r>
            <a:r>
              <a:rPr lang="de-DE" baseline="0" dirty="0" err="1" smtClean="0"/>
              <a:t>of</a:t>
            </a:r>
            <a:r>
              <a:rPr lang="de-DE" baseline="0" dirty="0" smtClean="0"/>
              <a:t> </a:t>
            </a:r>
            <a:r>
              <a:rPr lang="de-DE" baseline="0" dirty="0" err="1" smtClean="0"/>
              <a:t>product</a:t>
            </a:r>
            <a:r>
              <a:rPr lang="de-DE" baseline="0" dirty="0" smtClean="0"/>
              <a:t> </a:t>
            </a:r>
            <a:r>
              <a:rPr lang="de-DE" baseline="0" dirty="0" err="1" smtClean="0"/>
              <a:t>families</a:t>
            </a:r>
            <a:endParaRPr lang="de-DE" baseline="0" dirty="0" smtClean="0"/>
          </a:p>
          <a:p>
            <a:pPr marL="171450" indent="-171450">
              <a:buFontTx/>
              <a:buChar char="-"/>
            </a:pPr>
            <a:r>
              <a:rPr lang="de-DE" baseline="0" dirty="0" err="1" smtClean="0"/>
              <a:t>Complex</a:t>
            </a:r>
            <a:r>
              <a:rPr lang="de-DE" baseline="0" dirty="0" smtClean="0"/>
              <a:t> Sensor Cluster</a:t>
            </a:r>
          </a:p>
          <a:p>
            <a:pPr marL="171450" indent="-171450">
              <a:buFontTx/>
              <a:buChar char="-"/>
            </a:pPr>
            <a:r>
              <a:rPr lang="de-DE" baseline="0" dirty="0" err="1" smtClean="0"/>
              <a:t>Past</a:t>
            </a:r>
            <a:r>
              <a:rPr lang="de-DE" baseline="0" dirty="0" smtClean="0"/>
              <a:t> </a:t>
            </a:r>
            <a:r>
              <a:rPr lang="de-DE" baseline="0" dirty="0" err="1" smtClean="0"/>
              <a:t>situation</a:t>
            </a:r>
            <a:r>
              <a:rPr lang="de-DE" baseline="0" dirty="0" smtClean="0"/>
              <a:t>:</a:t>
            </a:r>
          </a:p>
          <a:p>
            <a:pPr marL="628650" lvl="1" indent="-171450">
              <a:buFontTx/>
              <a:buChar char="-"/>
            </a:pPr>
            <a:r>
              <a:rPr lang="de-DE" baseline="0" dirty="0" smtClean="0"/>
              <a:t>Customer </a:t>
            </a:r>
            <a:r>
              <a:rPr lang="de-DE" baseline="0" dirty="0" err="1" smtClean="0"/>
              <a:t>projects</a:t>
            </a:r>
            <a:r>
              <a:rPr lang="de-DE" baseline="0" dirty="0" smtClean="0"/>
              <a:t> </a:t>
            </a:r>
            <a:r>
              <a:rPr lang="de-DE" baseline="0" dirty="0" err="1" smtClean="0"/>
              <a:t>become</a:t>
            </a:r>
            <a:r>
              <a:rPr lang="de-DE" baseline="0" dirty="0" smtClean="0"/>
              <a:t> </a:t>
            </a:r>
            <a:r>
              <a:rPr lang="de-DE" baseline="0" dirty="0" err="1" smtClean="0"/>
              <a:t>sw</a:t>
            </a:r>
            <a:r>
              <a:rPr lang="de-DE" baseline="0" dirty="0" smtClean="0"/>
              <a:t> </a:t>
            </a:r>
            <a:r>
              <a:rPr lang="de-DE" baseline="0" dirty="0" err="1" smtClean="0"/>
              <a:t>projects</a:t>
            </a:r>
            <a:r>
              <a:rPr lang="de-DE" baseline="0" dirty="0" smtClean="0"/>
              <a:t> 1:1</a:t>
            </a:r>
          </a:p>
          <a:p>
            <a:pPr marL="1085850" lvl="2" indent="-171450">
              <a:buFontTx/>
              <a:buChar char="-"/>
            </a:pPr>
            <a:r>
              <a:rPr lang="de-DE" baseline="0" dirty="0" err="1" smtClean="0"/>
              <a:t>Often</a:t>
            </a:r>
            <a:r>
              <a:rPr lang="de-DE" baseline="0" dirty="0" smtClean="0"/>
              <a:t> </a:t>
            </a:r>
            <a:r>
              <a:rPr lang="de-DE" baseline="0" dirty="0" err="1" smtClean="0"/>
              <a:t>customer</a:t>
            </a:r>
            <a:r>
              <a:rPr lang="de-DE" baseline="0" dirty="0" smtClean="0"/>
              <a:t> </a:t>
            </a:r>
            <a:r>
              <a:rPr lang="de-DE" baseline="0" dirty="0" err="1" smtClean="0"/>
              <a:t>centers</a:t>
            </a:r>
            <a:r>
              <a:rPr lang="de-DE" baseline="0" dirty="0" smtClean="0"/>
              <a:t> </a:t>
            </a:r>
            <a:r>
              <a:rPr lang="de-DE" baseline="0" dirty="0" err="1" smtClean="0"/>
              <a:t>get</a:t>
            </a:r>
            <a:r>
              <a:rPr lang="de-DE" baseline="0" dirty="0" smtClean="0"/>
              <a:t> </a:t>
            </a:r>
            <a:r>
              <a:rPr lang="de-DE" baseline="0" dirty="0" err="1" smtClean="0"/>
              <a:t>established</a:t>
            </a:r>
            <a:endParaRPr lang="de-DE" baseline="0" dirty="0" smtClean="0"/>
          </a:p>
          <a:p>
            <a:pPr marL="1085850" lvl="2" indent="-171450">
              <a:buFontTx/>
              <a:buChar char="-"/>
            </a:pPr>
            <a:r>
              <a:rPr lang="de-DE" baseline="0" dirty="0" smtClean="0"/>
              <a:t>Task </a:t>
            </a:r>
            <a:r>
              <a:rPr lang="de-DE" baseline="0" dirty="0" err="1" smtClean="0"/>
              <a:t>force</a:t>
            </a:r>
            <a:r>
              <a:rPr lang="de-DE" baseline="0" dirty="0" smtClean="0"/>
              <a:t> per </a:t>
            </a:r>
            <a:r>
              <a:rPr lang="de-DE" baseline="0" dirty="0" err="1" smtClean="0"/>
              <a:t>customer</a:t>
            </a:r>
            <a:r>
              <a:rPr lang="de-DE" baseline="0" dirty="0" smtClean="0"/>
              <a:t> all at </a:t>
            </a:r>
            <a:r>
              <a:rPr lang="de-DE" baseline="0" dirty="0" err="1" smtClean="0"/>
              <a:t>the</a:t>
            </a:r>
            <a:r>
              <a:rPr lang="de-DE" baseline="0" dirty="0" smtClean="0"/>
              <a:t> same time</a:t>
            </a:r>
          </a:p>
          <a:p>
            <a:pPr marL="1085850" lvl="2" indent="-171450">
              <a:buFontTx/>
              <a:buChar char="-"/>
            </a:pPr>
            <a:r>
              <a:rPr lang="de-DE" baseline="0" dirty="0" smtClean="0"/>
              <a:t>Same at </a:t>
            </a:r>
            <a:r>
              <a:rPr lang="de-DE" baseline="0" dirty="0" err="1" smtClean="0"/>
              <a:t>other</a:t>
            </a:r>
            <a:r>
              <a:rPr lang="de-DE" baseline="0" dirty="0" smtClean="0"/>
              <a:t> </a:t>
            </a:r>
            <a:r>
              <a:rPr lang="de-DE" baseline="0" dirty="0" err="1" smtClean="0"/>
              <a:t>companies</a:t>
            </a:r>
            <a:r>
              <a:rPr lang="de-DE" baseline="0" dirty="0" smtClean="0"/>
              <a:t> (</a:t>
            </a:r>
            <a:r>
              <a:rPr lang="de-DE" baseline="0" dirty="0" err="1" smtClean="0"/>
              <a:t>our</a:t>
            </a:r>
            <a:r>
              <a:rPr lang="de-DE" baseline="0" dirty="0" smtClean="0"/>
              <a:t> </a:t>
            </a:r>
            <a:r>
              <a:rPr lang="de-DE" baseline="0" dirty="0" err="1" smtClean="0"/>
              <a:t>old</a:t>
            </a:r>
            <a:r>
              <a:rPr lang="de-DE" baseline="0" dirty="0" smtClean="0"/>
              <a:t> </a:t>
            </a:r>
            <a:r>
              <a:rPr lang="de-DE" baseline="0" dirty="0" err="1" smtClean="0"/>
              <a:t>employers</a:t>
            </a:r>
            <a:r>
              <a:rPr lang="de-DE" baseline="0" dirty="0" smtClean="0"/>
              <a:t>)</a:t>
            </a:r>
          </a:p>
          <a:p>
            <a:pPr marL="1543050" lvl="3" indent="-171450">
              <a:buFontTx/>
              <a:buChar char="-"/>
            </a:pPr>
            <a:r>
              <a:rPr lang="de-DE" baseline="0" dirty="0" err="1" smtClean="0"/>
              <a:t>Did</a:t>
            </a:r>
            <a:r>
              <a:rPr lang="de-DE" baseline="0" dirty="0" smtClean="0"/>
              <a:t> a </a:t>
            </a:r>
            <a:r>
              <a:rPr lang="de-DE" baseline="0" dirty="0" err="1" smtClean="0"/>
              <a:t>transition</a:t>
            </a:r>
            <a:r>
              <a:rPr lang="de-DE" baseline="0" dirty="0" smtClean="0"/>
              <a:t> </a:t>
            </a:r>
            <a:r>
              <a:rPr lang="de-DE" baseline="0" dirty="0" err="1" smtClean="0"/>
              <a:t>already</a:t>
            </a:r>
            <a:r>
              <a:rPr lang="de-DE" baseline="0" dirty="0" smtClean="0"/>
              <a:t> in </a:t>
            </a:r>
            <a:r>
              <a:rPr lang="de-DE" baseline="0" dirty="0" err="1" smtClean="0"/>
              <a:t>the</a:t>
            </a:r>
            <a:r>
              <a:rPr lang="de-DE" baseline="0" dirty="0" smtClean="0"/>
              <a:t> </a:t>
            </a:r>
            <a:r>
              <a:rPr lang="de-DE" baseline="0" dirty="0" err="1" smtClean="0"/>
              <a:t>past</a:t>
            </a:r>
            <a:r>
              <a:rPr lang="de-DE" baseline="0" dirty="0" smtClean="0"/>
              <a:t> </a:t>
            </a:r>
            <a:r>
              <a:rPr lang="de-DE" baseline="0" dirty="0" err="1" smtClean="0"/>
              <a:t>and</a:t>
            </a:r>
            <a:r>
              <a:rPr lang="de-DE" baseline="0" dirty="0" smtClean="0"/>
              <a:t> </a:t>
            </a:r>
            <a:r>
              <a:rPr lang="de-DE" baseline="0" dirty="0" err="1" smtClean="0"/>
              <a:t>wanted</a:t>
            </a:r>
            <a:r>
              <a:rPr lang="de-DE" baseline="0" dirty="0" smtClean="0"/>
              <a:t> </a:t>
            </a:r>
            <a:r>
              <a:rPr lang="de-DE" baseline="0" dirty="0" err="1" smtClean="0"/>
              <a:t>to</a:t>
            </a:r>
            <a:r>
              <a:rPr lang="de-DE" baseline="0" dirty="0" smtClean="0"/>
              <a:t> </a:t>
            </a:r>
            <a:r>
              <a:rPr lang="de-DE" baseline="0" dirty="0" err="1" smtClean="0"/>
              <a:t>learn</a:t>
            </a:r>
            <a:r>
              <a:rPr lang="de-DE" baseline="0" dirty="0" smtClean="0"/>
              <a:t> </a:t>
            </a:r>
            <a:r>
              <a:rPr lang="de-DE" baseline="0" dirty="0" err="1" smtClean="0"/>
              <a:t>from</a:t>
            </a:r>
            <a:r>
              <a:rPr lang="de-DE" baseline="0" dirty="0" smtClean="0"/>
              <a:t> </a:t>
            </a:r>
            <a:r>
              <a:rPr lang="de-DE" baseline="0" dirty="0" err="1" smtClean="0"/>
              <a:t>it</a:t>
            </a:r>
            <a:r>
              <a:rPr lang="de-DE" baseline="0" dirty="0" smtClean="0"/>
              <a:t> (</a:t>
            </a:r>
            <a:r>
              <a:rPr lang="de-DE" baseline="0" dirty="0" err="1" smtClean="0"/>
              <a:t>big</a:t>
            </a:r>
            <a:r>
              <a:rPr lang="de-DE" baseline="0" dirty="0" smtClean="0"/>
              <a:t> bang vs. Iterative/</a:t>
            </a:r>
            <a:r>
              <a:rPr lang="de-DE" baseline="0" dirty="0" err="1" smtClean="0"/>
              <a:t>incremental</a:t>
            </a:r>
            <a:r>
              <a:rPr lang="de-DE" baseline="0" dirty="0" smtClean="0"/>
              <a:t>; 6 </a:t>
            </a:r>
            <a:r>
              <a:rPr lang="de-DE" baseline="0" dirty="0" err="1" smtClean="0"/>
              <a:t>persons</a:t>
            </a:r>
            <a:r>
              <a:rPr lang="de-DE" baseline="0" dirty="0" smtClean="0"/>
              <a:t>; </a:t>
            </a:r>
            <a:r>
              <a:rPr lang="de-DE" baseline="0" dirty="0" err="1" smtClean="0"/>
              <a:t>one</a:t>
            </a:r>
            <a:r>
              <a:rPr lang="de-DE" baseline="0" dirty="0" smtClean="0"/>
              <a:t> </a:t>
            </a:r>
            <a:r>
              <a:rPr lang="de-DE" baseline="0" dirty="0" err="1" smtClean="0"/>
              <a:t>year</a:t>
            </a:r>
            <a:r>
              <a:rPr lang="de-DE" baseline="0" dirty="0" smtClean="0"/>
              <a:t> </a:t>
            </a:r>
            <a:r>
              <a:rPr lang="de-DE" baseline="0" dirty="0" err="1" smtClean="0"/>
              <a:t>preparation</a:t>
            </a:r>
            <a:r>
              <a:rPr lang="de-DE" baseline="0" dirty="0" smtClean="0"/>
              <a:t>)</a:t>
            </a:r>
          </a:p>
          <a:p>
            <a:pPr marL="1543050" lvl="3" indent="-171450">
              <a:buFontTx/>
              <a:buChar char="-"/>
            </a:pPr>
            <a:r>
              <a:rPr lang="de-DE" baseline="0" dirty="0" err="1" smtClean="0"/>
              <a:t>we</a:t>
            </a:r>
            <a:r>
              <a:rPr lang="de-DE" baseline="0" dirty="0" smtClean="0"/>
              <a:t> plan </a:t>
            </a:r>
            <a:r>
              <a:rPr lang="de-DE" baseline="0" dirty="0" err="1" smtClean="0"/>
              <a:t>to</a:t>
            </a:r>
            <a:r>
              <a:rPr lang="de-DE" baseline="0" dirty="0" smtClean="0"/>
              <a:t> </a:t>
            </a:r>
            <a:r>
              <a:rPr lang="de-DE" baseline="0" dirty="0" err="1" smtClean="0"/>
              <a:t>repeat</a:t>
            </a:r>
            <a:r>
              <a:rPr lang="de-DE" baseline="0" dirty="0" smtClean="0"/>
              <a:t> </a:t>
            </a:r>
            <a:r>
              <a:rPr lang="de-DE" baseline="0" dirty="0" err="1" smtClean="0"/>
              <a:t>the</a:t>
            </a:r>
            <a:r>
              <a:rPr lang="de-DE" baseline="0" dirty="0" smtClean="0"/>
              <a:t> same </a:t>
            </a:r>
            <a:r>
              <a:rPr lang="de-DE" baseline="0" dirty="0" err="1" smtClean="0"/>
              <a:t>transition</a:t>
            </a:r>
            <a:r>
              <a:rPr lang="de-DE" baseline="0" dirty="0" smtClean="0"/>
              <a:t> </a:t>
            </a:r>
            <a:r>
              <a:rPr lang="de-DE" baseline="0" dirty="0" err="1" smtClean="0"/>
              <a:t>for</a:t>
            </a:r>
            <a:r>
              <a:rPr lang="de-DE" baseline="0" dirty="0" smtClean="0"/>
              <a:t> </a:t>
            </a:r>
            <a:r>
              <a:rPr lang="de-DE" baseline="0" dirty="0" err="1" smtClean="0"/>
              <a:t>other</a:t>
            </a:r>
            <a:r>
              <a:rPr lang="de-DE" baseline="0" dirty="0" smtClean="0"/>
              <a:t> </a:t>
            </a:r>
            <a:r>
              <a:rPr lang="de-DE" baseline="0" dirty="0" err="1" smtClean="0"/>
              <a:t>product</a:t>
            </a:r>
            <a:r>
              <a:rPr lang="de-DE" baseline="0" dirty="0" smtClean="0"/>
              <a:t> </a:t>
            </a:r>
            <a:r>
              <a:rPr lang="de-DE" baseline="0" dirty="0" err="1" smtClean="0"/>
              <a:t>families</a:t>
            </a:r>
            <a:r>
              <a:rPr lang="de-DE" baseline="0" dirty="0" smtClean="0"/>
              <a:t> @MQ</a:t>
            </a:r>
          </a:p>
          <a:p>
            <a:pPr marL="628650" lvl="1" indent="-171450">
              <a:buFontTx/>
              <a:buChar char="-"/>
            </a:pPr>
            <a:r>
              <a:rPr lang="de-DE" baseline="0" dirty="0" err="1" smtClean="0"/>
              <a:t>Component</a:t>
            </a:r>
            <a:r>
              <a:rPr lang="de-DE" baseline="0" dirty="0" smtClean="0"/>
              <a:t> </a:t>
            </a:r>
            <a:r>
              <a:rPr lang="de-DE" baseline="0" dirty="0" err="1" smtClean="0"/>
              <a:t>responsibles</a:t>
            </a:r>
            <a:r>
              <a:rPr lang="de-DE" baseline="0" dirty="0" smtClean="0"/>
              <a:t> </a:t>
            </a:r>
            <a:r>
              <a:rPr lang="de-DE" baseline="0" dirty="0" err="1" smtClean="0"/>
              <a:t>had</a:t>
            </a:r>
            <a:r>
              <a:rPr lang="de-DE" baseline="0" dirty="0" smtClean="0"/>
              <a:t> </a:t>
            </a:r>
            <a:r>
              <a:rPr lang="de-DE" baseline="0" dirty="0" err="1" smtClean="0"/>
              <a:t>to</a:t>
            </a:r>
            <a:r>
              <a:rPr lang="de-DE" baseline="0" dirty="0" smtClean="0"/>
              <a:t> </a:t>
            </a:r>
            <a:r>
              <a:rPr lang="de-DE" baseline="0" dirty="0" err="1" smtClean="0"/>
              <a:t>make</a:t>
            </a:r>
            <a:r>
              <a:rPr lang="de-DE" baseline="0" dirty="0" smtClean="0"/>
              <a:t> </a:t>
            </a:r>
            <a:r>
              <a:rPr lang="de-DE" baseline="0" dirty="0" err="1" smtClean="0"/>
              <a:t>their</a:t>
            </a:r>
            <a:r>
              <a:rPr lang="de-DE" baseline="0" dirty="0" smtClean="0"/>
              <a:t> „</a:t>
            </a:r>
            <a:r>
              <a:rPr lang="de-DE" baseline="0" dirty="0" err="1" smtClean="0"/>
              <a:t>component</a:t>
            </a:r>
            <a:r>
              <a:rPr lang="de-DE" baseline="0" dirty="0" smtClean="0"/>
              <a:t> </a:t>
            </a:r>
            <a:r>
              <a:rPr lang="de-DE" baseline="0" dirty="0" err="1" smtClean="0"/>
              <a:t>changes</a:t>
            </a:r>
            <a:r>
              <a:rPr lang="de-DE" baseline="0" dirty="0" smtClean="0"/>
              <a:t>“ </a:t>
            </a:r>
            <a:r>
              <a:rPr lang="de-DE" baseline="0" dirty="0" err="1" smtClean="0"/>
              <a:t>for</a:t>
            </a:r>
            <a:r>
              <a:rPr lang="de-DE" baseline="0" dirty="0" smtClean="0"/>
              <a:t> 10 </a:t>
            </a:r>
            <a:r>
              <a:rPr lang="de-DE" baseline="0" dirty="0" err="1" smtClean="0"/>
              <a:t>customer</a:t>
            </a:r>
            <a:r>
              <a:rPr lang="de-DE" baseline="0" dirty="0" smtClean="0"/>
              <a:t> </a:t>
            </a:r>
            <a:r>
              <a:rPr lang="de-DE" baseline="0" dirty="0" err="1" smtClean="0"/>
              <a:t>projects</a:t>
            </a:r>
            <a:r>
              <a:rPr lang="de-DE" baseline="0" dirty="0" smtClean="0"/>
              <a:t> in 10 different </a:t>
            </a:r>
            <a:r>
              <a:rPr lang="de-DE" baseline="0" dirty="0" err="1" smtClean="0"/>
              <a:t>Dimensions</a:t>
            </a:r>
            <a:r>
              <a:rPr lang="de-DE" baseline="0" dirty="0" smtClean="0"/>
              <a:t> </a:t>
            </a:r>
            <a:r>
              <a:rPr lang="de-DE" baseline="0" dirty="0" err="1" smtClean="0"/>
              <a:t>repositories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a:t>
            </a:r>
            <a:r>
              <a:rPr lang="de-DE" baseline="0" dirty="0" err="1" smtClean="0"/>
              <a:t>Waste</a:t>
            </a:r>
            <a:r>
              <a:rPr lang="de-DE" baseline="0" dirty="0" smtClean="0"/>
              <a:t> </a:t>
            </a:r>
            <a:r>
              <a:rPr lang="de-DE" baseline="0" dirty="0" err="1" smtClean="0"/>
              <a:t>of</a:t>
            </a:r>
            <a:r>
              <a:rPr lang="de-DE" baseline="0" dirty="0" smtClean="0"/>
              <a:t> </a:t>
            </a:r>
            <a:r>
              <a:rPr lang="de-DE" baseline="0" dirty="0" err="1" smtClean="0"/>
              <a:t>men</a:t>
            </a:r>
            <a:r>
              <a:rPr lang="de-DE" baseline="0" dirty="0" smtClean="0"/>
              <a:t> power“</a:t>
            </a:r>
          </a:p>
          <a:p>
            <a:pPr marL="628650" lvl="1" indent="-171450">
              <a:buFontTx/>
              <a:buChar char="-"/>
            </a:pPr>
            <a:r>
              <a:rPr lang="de-DE" baseline="0" dirty="0" smtClean="0"/>
              <a:t>SW </a:t>
            </a:r>
            <a:r>
              <a:rPr lang="de-DE" baseline="0" dirty="0" err="1" smtClean="0"/>
              <a:t>erosion</a:t>
            </a:r>
            <a:endParaRPr lang="de-DE" baseline="0" dirty="0" smtClean="0"/>
          </a:p>
          <a:p>
            <a:pPr marL="1085850" lvl="2" indent="-171450">
              <a:buFontTx/>
              <a:buChar char="-"/>
            </a:pPr>
            <a:r>
              <a:rPr lang="de-DE" baseline="0" dirty="0" smtClean="0"/>
              <a:t>High </a:t>
            </a:r>
            <a:r>
              <a:rPr lang="de-DE" baseline="0" dirty="0" err="1" smtClean="0"/>
              <a:t>effort</a:t>
            </a:r>
            <a:r>
              <a:rPr lang="de-DE" baseline="0" dirty="0" smtClean="0"/>
              <a:t> </a:t>
            </a:r>
            <a:r>
              <a:rPr lang="de-DE" baseline="0" dirty="0" err="1" smtClean="0"/>
              <a:t>for</a:t>
            </a:r>
            <a:r>
              <a:rPr lang="de-DE" baseline="0" dirty="0" smtClean="0"/>
              <a:t> </a:t>
            </a:r>
            <a:r>
              <a:rPr lang="de-DE" baseline="0" dirty="0" err="1" smtClean="0"/>
              <a:t>refactoring</a:t>
            </a:r>
            <a:r>
              <a:rPr lang="de-DE" baseline="0" dirty="0" smtClean="0"/>
              <a:t> in </a:t>
            </a:r>
            <a:r>
              <a:rPr lang="de-DE" baseline="0" dirty="0" err="1" smtClean="0"/>
              <a:t>shared</a:t>
            </a:r>
            <a:r>
              <a:rPr lang="de-DE" baseline="0" dirty="0" smtClean="0"/>
              <a:t> </a:t>
            </a:r>
            <a:r>
              <a:rPr lang="de-DE" baseline="0" dirty="0" err="1" smtClean="0"/>
              <a:t>parts</a:t>
            </a:r>
            <a:endParaRPr lang="de-DE" baseline="0" dirty="0" smtClean="0"/>
          </a:p>
          <a:p>
            <a:pPr marL="1085850" lvl="2" indent="-171450">
              <a:buFontTx/>
              <a:buChar char="-"/>
            </a:pPr>
            <a:r>
              <a:rPr lang="de-DE" baseline="0" dirty="0" smtClean="0"/>
              <a:t>High </a:t>
            </a:r>
            <a:r>
              <a:rPr lang="de-DE" baseline="0" dirty="0" err="1" smtClean="0"/>
              <a:t>maintenance</a:t>
            </a:r>
            <a:r>
              <a:rPr lang="de-DE" baseline="0" dirty="0" smtClean="0"/>
              <a:t> </a:t>
            </a:r>
            <a:r>
              <a:rPr lang="de-DE" baseline="0" dirty="0" err="1" smtClean="0"/>
              <a:t>effort</a:t>
            </a:r>
            <a:r>
              <a:rPr lang="de-DE" baseline="0" dirty="0" smtClean="0"/>
              <a:t>, </a:t>
            </a:r>
            <a:r>
              <a:rPr lang="de-DE" baseline="0" dirty="0" err="1" smtClean="0"/>
              <a:t>late</a:t>
            </a:r>
            <a:r>
              <a:rPr lang="de-DE" baseline="0" dirty="0" smtClean="0"/>
              <a:t> </a:t>
            </a:r>
            <a:r>
              <a:rPr lang="de-DE" baseline="0" dirty="0" err="1" smtClean="0"/>
              <a:t>errors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Clone-and-own</a:t>
            </a:r>
            <a:endParaRPr lang="de-DE" dirty="0" smtClean="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smtClean="0"/>
              <a:t>Short </a:t>
            </a:r>
            <a:r>
              <a:rPr lang="de-DE" dirty="0" err="1" smtClean="0"/>
              <a:t>setup</a:t>
            </a:r>
            <a:r>
              <a:rPr lang="de-DE" dirty="0" smtClean="0"/>
              <a:t> time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Usually</a:t>
            </a:r>
            <a:r>
              <a:rPr lang="de-DE" dirty="0" smtClean="0"/>
              <a:t> </a:t>
            </a:r>
            <a:r>
              <a:rPr lang="de-DE" dirty="0" err="1" smtClean="0"/>
              <a:t>copied</a:t>
            </a:r>
            <a:r>
              <a:rPr lang="de-DE" dirty="0" smtClean="0"/>
              <a:t> a </a:t>
            </a:r>
            <a:r>
              <a:rPr lang="de-DE" dirty="0" err="1" smtClean="0"/>
              <a:t>functioning</a:t>
            </a:r>
            <a:r>
              <a:rPr lang="de-DE" dirty="0" smtClean="0"/>
              <a:t> </a:t>
            </a:r>
            <a:r>
              <a:rPr lang="de-DE" dirty="0" err="1" smtClean="0"/>
              <a:t>repo</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adaption</a:t>
            </a:r>
            <a:r>
              <a:rPr lang="de-DE" dirty="0" smtClean="0">
                <a:sym typeface="Wingdings" panose="05000000000000000000" pitchFamily="2" charset="2"/>
              </a:rPr>
              <a:t> </a:t>
            </a:r>
            <a:r>
              <a:rPr lang="de-DE" dirty="0" err="1" smtClean="0">
                <a:sym typeface="Wingdings" panose="05000000000000000000" pitchFamily="2" charset="2"/>
              </a:rPr>
              <a:t>comparable</a:t>
            </a:r>
            <a:r>
              <a:rPr lang="de-DE" dirty="0" smtClean="0">
                <a:sym typeface="Wingdings" panose="05000000000000000000" pitchFamily="2" charset="2"/>
              </a:rPr>
              <a:t> fast</a:t>
            </a:r>
            <a:endParaRPr lang="de-DE"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smtClean="0"/>
              <a:t>All </a:t>
            </a:r>
            <a:r>
              <a:rPr lang="de-DE" dirty="0" err="1" smtClean="0"/>
              <a:t>dependencies</a:t>
            </a:r>
            <a:r>
              <a:rPr lang="de-DE" dirty="0" smtClean="0"/>
              <a:t> </a:t>
            </a:r>
            <a:r>
              <a:rPr lang="de-DE" dirty="0" err="1" smtClean="0"/>
              <a:t>inside</a:t>
            </a:r>
            <a:r>
              <a:rPr lang="de-DE" dirty="0" smtClean="0"/>
              <a:t> </a:t>
            </a:r>
            <a:r>
              <a:rPr lang="de-DE" dirty="0" err="1" smtClean="0"/>
              <a:t>the</a:t>
            </a:r>
            <a:r>
              <a:rPr lang="de-DE" dirty="0" smtClean="0"/>
              <a:t> </a:t>
            </a:r>
            <a:r>
              <a:rPr lang="de-DE" dirty="0" err="1" smtClean="0"/>
              <a:t>repository</a:t>
            </a:r>
            <a:r>
              <a:rPr lang="de-DE" dirty="0" smtClean="0"/>
              <a:t> </a:t>
            </a:r>
            <a:r>
              <a:rPr lang="de-DE" dirty="0" err="1" smtClean="0"/>
              <a:t>itself</a:t>
            </a:r>
            <a:r>
              <a:rPr lang="de-DE" dirty="0" smtClean="0"/>
              <a:t> (</a:t>
            </a:r>
            <a:r>
              <a:rPr lang="de-DE" dirty="0" err="1" smtClean="0"/>
              <a:t>self</a:t>
            </a:r>
            <a:r>
              <a:rPr lang="de-DE" dirty="0" smtClean="0"/>
              <a:t> </a:t>
            </a:r>
            <a:r>
              <a:rPr lang="de-DE" dirty="0" err="1" smtClean="0"/>
              <a:t>contained</a:t>
            </a:r>
            <a:r>
              <a:rPr lang="de-DE" dirty="0" smtClean="0"/>
              <a:t> </a:t>
            </a:r>
            <a:r>
              <a:rPr lang="de-DE" dirty="0" err="1" smtClean="0"/>
              <a:t>ready</a:t>
            </a:r>
            <a:r>
              <a:rPr lang="de-DE" dirty="0" smtClean="0"/>
              <a:t> </a:t>
            </a:r>
            <a:r>
              <a:rPr lang="de-DE" dirty="0" err="1" smtClean="0"/>
              <a:t>to</a:t>
            </a:r>
            <a:r>
              <a:rPr lang="de-DE" dirty="0" smtClean="0"/>
              <a:t> </a:t>
            </a:r>
            <a:r>
              <a:rPr lang="de-DE" dirty="0" err="1" smtClean="0"/>
              <a:t>build</a:t>
            </a:r>
            <a:r>
              <a:rPr lang="de-DE" dirty="0" smtClean="0"/>
              <a:t>)</a:t>
            </a:r>
          </a:p>
          <a:p>
            <a:pPr marL="628650" lvl="1" indent="-171450">
              <a:buFontTx/>
              <a:buChar char="-"/>
            </a:pPr>
            <a:endParaRPr lang="de-DE" baseline="0" dirty="0" smtClean="0"/>
          </a:p>
          <a:p>
            <a:pPr marL="171450" lvl="0" indent="-171450">
              <a:buFontTx/>
              <a:buChar char="-"/>
            </a:pPr>
            <a:r>
              <a:rPr lang="de-DE" baseline="0" dirty="0" err="1" smtClean="0"/>
              <a:t>Our</a:t>
            </a:r>
            <a:r>
              <a:rPr lang="de-DE" baseline="0" dirty="0" smtClean="0"/>
              <a:t> </a:t>
            </a:r>
            <a:r>
              <a:rPr lang="de-DE" baseline="0" dirty="0" err="1" smtClean="0"/>
              <a:t>goal</a:t>
            </a:r>
            <a:r>
              <a:rPr lang="de-DE" baseline="0" dirty="0" smtClean="0"/>
              <a:t>:</a:t>
            </a:r>
          </a:p>
          <a:p>
            <a:pPr marL="628650" lvl="1" indent="-171450">
              <a:buFontTx/>
              <a:buChar char="-"/>
            </a:pPr>
            <a:r>
              <a:rPr lang="de-DE" baseline="0" dirty="0" err="1" smtClean="0"/>
              <a:t>Reduction</a:t>
            </a:r>
            <a:r>
              <a:rPr lang="de-DE" baseline="0" dirty="0" smtClean="0"/>
              <a:t> </a:t>
            </a:r>
            <a:r>
              <a:rPr lang="de-DE" baseline="0" dirty="0" err="1" smtClean="0"/>
              <a:t>of</a:t>
            </a:r>
            <a:r>
              <a:rPr lang="de-DE" baseline="0" dirty="0" smtClean="0"/>
              <a:t> </a:t>
            </a:r>
            <a:r>
              <a:rPr lang="de-DE" baseline="0" dirty="0" err="1" smtClean="0"/>
              <a:t>development</a:t>
            </a:r>
            <a:r>
              <a:rPr lang="de-DE" baseline="0" dirty="0" smtClean="0"/>
              <a:t> </a:t>
            </a:r>
            <a:r>
              <a:rPr lang="de-DE" baseline="0" dirty="0" err="1" smtClean="0"/>
              <a:t>costs</a:t>
            </a:r>
            <a:endParaRPr lang="de-DE" baseline="0" dirty="0" smtClean="0"/>
          </a:p>
          <a:p>
            <a:pPr marL="628650" lvl="1" indent="-171450">
              <a:buFontTx/>
              <a:buChar char="-"/>
            </a:pPr>
            <a:r>
              <a:rPr lang="de-DE" baseline="0" dirty="0" smtClean="0"/>
              <a:t>Reuse </a:t>
            </a:r>
            <a:r>
              <a:rPr lang="de-DE" baseline="0" dirty="0" err="1" smtClean="0"/>
              <a:t>of</a:t>
            </a:r>
            <a:r>
              <a:rPr lang="de-DE" baseline="0" dirty="0" smtClean="0"/>
              <a:t> SW </a:t>
            </a:r>
            <a:r>
              <a:rPr lang="de-DE" baseline="0" dirty="0" err="1" smtClean="0"/>
              <a:t>code</a:t>
            </a:r>
            <a:r>
              <a:rPr lang="de-DE" baseline="0" dirty="0" smtClean="0"/>
              <a:t>/</a:t>
            </a:r>
            <a:r>
              <a:rPr lang="de-DE" baseline="0" dirty="0" err="1" smtClean="0"/>
              <a:t>components</a:t>
            </a:r>
            <a:endParaRPr lang="de-DE" baseline="0" dirty="0" smtClean="0"/>
          </a:p>
          <a:p>
            <a:pPr marL="628650" lvl="1" indent="-171450">
              <a:buFontTx/>
              <a:buChar char="-"/>
            </a:pPr>
            <a:r>
              <a:rPr lang="de-DE" baseline="0" dirty="0" err="1" smtClean="0"/>
              <a:t>Component</a:t>
            </a:r>
            <a:r>
              <a:rPr lang="de-DE" baseline="0" dirty="0" smtClean="0"/>
              <a:t> </a:t>
            </a:r>
            <a:r>
              <a:rPr lang="de-DE" baseline="0" dirty="0" err="1" smtClean="0"/>
              <a:t>development</a:t>
            </a:r>
            <a:r>
              <a:rPr lang="de-DE" baseline="0" dirty="0" smtClean="0"/>
              <a:t> </a:t>
            </a:r>
            <a:r>
              <a:rPr lang="de-DE" baseline="0" dirty="0" err="1" smtClean="0"/>
              <a:t>for</a:t>
            </a:r>
            <a:r>
              <a:rPr lang="de-DE" baseline="0" dirty="0" smtClean="0"/>
              <a:t> </a:t>
            </a:r>
            <a:r>
              <a:rPr lang="de-DE" baseline="0" dirty="0" err="1" smtClean="0"/>
              <a:t>one</a:t>
            </a:r>
            <a:r>
              <a:rPr lang="de-DE" baseline="0" dirty="0" smtClean="0"/>
              <a:t> </a:t>
            </a:r>
            <a:r>
              <a:rPr lang="de-DE" baseline="0" dirty="0" err="1" smtClean="0"/>
              <a:t>product</a:t>
            </a:r>
            <a:r>
              <a:rPr lang="de-DE" baseline="0" dirty="0" smtClean="0"/>
              <a:t> </a:t>
            </a:r>
            <a:r>
              <a:rPr lang="de-DE" baseline="0" dirty="0" err="1" smtClean="0"/>
              <a:t>family</a:t>
            </a:r>
            <a:r>
              <a:rPr lang="de-DE" baseline="0" dirty="0" smtClean="0"/>
              <a:t> in </a:t>
            </a:r>
            <a:r>
              <a:rPr lang="de-DE" baseline="0" dirty="0" err="1" smtClean="0"/>
              <a:t>one</a:t>
            </a:r>
            <a:r>
              <a:rPr lang="de-DE" baseline="0" dirty="0" smtClean="0"/>
              <a:t> </a:t>
            </a:r>
            <a:r>
              <a:rPr lang="de-DE" baseline="0" dirty="0" err="1" smtClean="0"/>
              <a:t>repository</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meet</a:t>
            </a:r>
            <a:r>
              <a:rPr lang="de-DE" baseline="0" dirty="0" smtClean="0"/>
              <a:t> </a:t>
            </a:r>
            <a:r>
              <a:rPr lang="de-DE" baseline="0" dirty="0" err="1" smtClean="0"/>
              <a:t>tight</a:t>
            </a:r>
            <a:r>
              <a:rPr lang="de-DE" baseline="0" dirty="0" smtClean="0"/>
              <a:t> </a:t>
            </a:r>
            <a:r>
              <a:rPr lang="de-DE" baseline="0" dirty="0" err="1" smtClean="0"/>
              <a:t>release</a:t>
            </a:r>
            <a:r>
              <a:rPr lang="de-DE" baseline="0" dirty="0" smtClean="0"/>
              <a:t> </a:t>
            </a:r>
            <a:r>
              <a:rPr lang="de-DE" baseline="0" dirty="0" err="1" smtClean="0"/>
              <a:t>plans</a:t>
            </a:r>
            <a:r>
              <a:rPr lang="de-DE" baseline="0" dirty="0" smtClean="0"/>
              <a:t> </a:t>
            </a:r>
            <a:r>
              <a:rPr lang="de-DE" baseline="0" dirty="0" err="1" smtClean="0"/>
              <a:t>with</a:t>
            </a:r>
            <a:r>
              <a:rPr lang="de-DE" baseline="0" dirty="0" smtClean="0"/>
              <a:t> </a:t>
            </a:r>
            <a:r>
              <a:rPr lang="de-DE" baseline="0" dirty="0" err="1" smtClean="0"/>
              <a:t>active</a:t>
            </a:r>
            <a:r>
              <a:rPr lang="de-DE" baseline="0" dirty="0" smtClean="0"/>
              <a:t> </a:t>
            </a:r>
            <a:r>
              <a:rPr lang="de-DE" baseline="0" dirty="0" err="1" smtClean="0"/>
              <a:t>projects</a:t>
            </a:r>
            <a:r>
              <a:rPr lang="de-DE" baseline="0" dirty="0" smtClean="0"/>
              <a:t> in </a:t>
            </a:r>
            <a:r>
              <a:rPr lang="de-DE" baseline="0" dirty="0" err="1" smtClean="0"/>
              <a:t>the</a:t>
            </a:r>
            <a:r>
              <a:rPr lang="de-DE" baseline="0" dirty="0" smtClean="0"/>
              <a:t> </a:t>
            </a:r>
            <a:r>
              <a:rPr lang="de-DE" baseline="0" dirty="0" err="1" smtClean="0"/>
              <a:t>projects</a:t>
            </a:r>
            <a:r>
              <a:rPr lang="de-DE" baseline="0" dirty="0" smtClean="0"/>
              <a:t>‘ </a:t>
            </a:r>
            <a:r>
              <a:rPr lang="de-DE" baseline="0" dirty="0" err="1" smtClean="0"/>
              <a:t>own</a:t>
            </a:r>
            <a:r>
              <a:rPr lang="de-DE" baseline="0" dirty="0" smtClean="0"/>
              <a:t> </a:t>
            </a:r>
            <a:r>
              <a:rPr lang="de-DE" baseline="0" dirty="0" err="1" smtClean="0"/>
              <a:t>pace</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Adaptions</a:t>
            </a:r>
            <a:r>
              <a:rPr lang="de-DE" baseline="0" dirty="0" smtClean="0"/>
              <a:t> </a:t>
            </a:r>
            <a:r>
              <a:rPr lang="de-DE" baseline="0" dirty="0" err="1" smtClean="0"/>
              <a:t>for</a:t>
            </a:r>
            <a:r>
              <a:rPr lang="de-DE" baseline="0" dirty="0" smtClean="0"/>
              <a:t> </a:t>
            </a:r>
            <a:r>
              <a:rPr lang="de-DE" baseline="0" dirty="0" err="1" smtClean="0"/>
              <a:t>specific</a:t>
            </a:r>
            <a:r>
              <a:rPr lang="de-DE" baseline="0" dirty="0" smtClean="0"/>
              <a:t> </a:t>
            </a:r>
            <a:r>
              <a:rPr lang="de-DE" baseline="0" dirty="0" err="1" smtClean="0"/>
              <a:t>customers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Get</a:t>
            </a:r>
            <a:r>
              <a:rPr lang="de-DE" baseline="0" dirty="0" smtClean="0"/>
              <a:t> </a:t>
            </a:r>
            <a:r>
              <a:rPr lang="de-DE" baseline="0" dirty="0" err="1" smtClean="0"/>
              <a:t>rid</a:t>
            </a:r>
            <a:r>
              <a:rPr lang="de-DE" baseline="0" dirty="0" smtClean="0"/>
              <a:t> </a:t>
            </a:r>
            <a:r>
              <a:rPr lang="de-DE" baseline="0" dirty="0" err="1" smtClean="0"/>
              <a:t>of</a:t>
            </a:r>
            <a:r>
              <a:rPr lang="de-DE" baseline="0" dirty="0" smtClean="0"/>
              <a:t> </a:t>
            </a:r>
            <a:r>
              <a:rPr lang="de-DE" baseline="0" dirty="0" err="1" smtClean="0"/>
              <a:t>legacy</a:t>
            </a:r>
            <a:r>
              <a:rPr lang="de-DE" baseline="0" dirty="0" smtClean="0"/>
              <a:t> </a:t>
            </a:r>
            <a:r>
              <a:rPr lang="de-DE" baseline="0" dirty="0" err="1" smtClean="0"/>
              <a:t>build</a:t>
            </a:r>
            <a:r>
              <a:rPr lang="de-DE" baseline="0" dirty="0" smtClean="0"/>
              <a:t> </a:t>
            </a:r>
            <a:r>
              <a:rPr lang="de-DE" baseline="0" dirty="0" err="1" smtClean="0"/>
              <a:t>system</a:t>
            </a:r>
            <a:r>
              <a:rPr lang="de-DE" baseline="0" dirty="0" smtClean="0"/>
              <a:t> == Gnu </a:t>
            </a:r>
            <a:r>
              <a:rPr lang="de-DE" baseline="0" dirty="0" err="1" smtClean="0"/>
              <a:t>Make</a:t>
            </a:r>
            <a:r>
              <a:rPr lang="de-DE" baseline="0" dirty="0" smtClean="0"/>
              <a:t> </a:t>
            </a:r>
            <a:r>
              <a:rPr lang="de-DE" baseline="0" dirty="0" err="1" smtClean="0"/>
              <a:t>and</a:t>
            </a:r>
            <a:r>
              <a:rPr lang="de-DE" baseline="0" dirty="0" smtClean="0"/>
              <a:t> </a:t>
            </a:r>
            <a:r>
              <a:rPr lang="de-DE" baseline="0" dirty="0" err="1" smtClean="0"/>
              <a:t>introduce</a:t>
            </a:r>
            <a:r>
              <a:rPr lang="de-DE" baseline="0" dirty="0" smtClean="0"/>
              <a:t> modern IDE; RCS </a:t>
            </a:r>
            <a:r>
              <a:rPr lang="de-DE" baseline="0" dirty="0" err="1" smtClean="0"/>
              <a:t>vs</a:t>
            </a:r>
            <a:r>
              <a:rPr lang="de-DE" baseline="0" dirty="0" smtClean="0"/>
              <a:t> </a:t>
            </a:r>
            <a:r>
              <a:rPr lang="de-DE" baseline="0" dirty="0" err="1" smtClean="0"/>
              <a:t>Git</a:t>
            </a:r>
            <a:r>
              <a:rPr lang="de-DE" baseline="0" dirty="0" smtClean="0"/>
              <a:t>; </a:t>
            </a:r>
            <a:r>
              <a:rPr lang="de-DE" baseline="0" dirty="0" err="1" smtClean="0"/>
              <a:t>nightly</a:t>
            </a:r>
            <a:r>
              <a:rPr lang="de-DE" baseline="0" dirty="0" smtClean="0"/>
              <a:t> </a:t>
            </a:r>
            <a:r>
              <a:rPr lang="de-DE" baseline="0" dirty="0" err="1" smtClean="0"/>
              <a:t>builds</a:t>
            </a:r>
            <a:r>
              <a:rPr lang="de-DE" baseline="0" dirty="0" smtClean="0"/>
              <a:t> </a:t>
            </a:r>
            <a:r>
              <a:rPr lang="de-DE" baseline="0" dirty="0" err="1" smtClean="0"/>
              <a:t>vs</a:t>
            </a:r>
            <a:r>
              <a:rPr lang="de-DE" baseline="0" dirty="0" smtClean="0"/>
              <a:t> CI, Unit </a:t>
            </a:r>
            <a:r>
              <a:rPr lang="de-DE" baseline="0" dirty="0" err="1" smtClean="0"/>
              <a:t>test</a:t>
            </a:r>
            <a:r>
              <a:rPr lang="de-DE" baseline="0" dirty="0" smtClean="0"/>
              <a:t> </a:t>
            </a:r>
            <a:r>
              <a:rPr lang="de-DE" baseline="0" dirty="0" err="1" smtClean="0"/>
              <a:t>as</a:t>
            </a:r>
            <a:r>
              <a:rPr lang="de-DE" baseline="0" dirty="0" smtClean="0"/>
              <a:t> integral </a:t>
            </a:r>
            <a:r>
              <a:rPr lang="de-DE" baseline="0" dirty="0" err="1" smtClean="0"/>
              <a:t>part</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Variant </a:t>
            </a:r>
            <a:r>
              <a:rPr lang="de-DE" baseline="0" dirty="0" err="1" smtClean="0"/>
              <a:t>capability</a:t>
            </a:r>
            <a:r>
              <a:rPr lang="de-DE" baseline="0" dirty="0" smtClean="0"/>
              <a:t> </a:t>
            </a:r>
            <a:r>
              <a:rPr lang="de-DE" baseline="0" dirty="0" err="1" smtClean="0"/>
              <a:t>to</a:t>
            </a:r>
            <a:r>
              <a:rPr lang="de-DE" baseline="0" dirty="0" smtClean="0"/>
              <a:t> </a:t>
            </a:r>
            <a:r>
              <a:rPr lang="de-DE" baseline="0" dirty="0" err="1" smtClean="0"/>
              <a:t>build</a:t>
            </a:r>
            <a:r>
              <a:rPr lang="de-DE" baseline="0" dirty="0" smtClean="0"/>
              <a:t> </a:t>
            </a:r>
            <a:r>
              <a:rPr lang="de-DE" baseline="0" dirty="0" err="1" smtClean="0"/>
              <a:t>system</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Tools outside </a:t>
            </a:r>
            <a:r>
              <a:rPr lang="de-DE" baseline="0" dirty="0" err="1" smtClean="0"/>
              <a:t>of</a:t>
            </a:r>
            <a:r>
              <a:rPr lang="de-DE" baseline="0" dirty="0" smtClean="0"/>
              <a:t> </a:t>
            </a:r>
            <a:r>
              <a:rPr lang="de-DE" baseline="0" dirty="0" err="1" smtClean="0"/>
              <a:t>repository</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IT </a:t>
            </a:r>
            <a:r>
              <a:rPr lang="de-DE" baseline="0" dirty="0" err="1" smtClean="0"/>
              <a:t>strategy</a:t>
            </a:r>
            <a:r>
              <a:rPr lang="de-DE" baseline="0" dirty="0" smtClean="0"/>
              <a:t> </a:t>
            </a:r>
            <a:r>
              <a:rPr lang="de-DE" baseline="0" dirty="0" err="1" smtClean="0"/>
              <a:t>to</a:t>
            </a:r>
            <a:r>
              <a:rPr lang="de-DE" baseline="0" dirty="0" smtClean="0"/>
              <a:t> </a:t>
            </a:r>
            <a:r>
              <a:rPr lang="de-DE" baseline="0" dirty="0" err="1" smtClean="0"/>
              <a:t>change</a:t>
            </a:r>
            <a:r>
              <a:rPr lang="de-DE" baseline="0" dirty="0" smtClean="0"/>
              <a:t> </a:t>
            </a:r>
            <a:r>
              <a:rPr lang="de-DE" baseline="0" dirty="0" err="1" smtClean="0"/>
              <a:t>systems</a:t>
            </a:r>
            <a:r>
              <a:rPr lang="de-DE" baseline="0" dirty="0" smtClean="0"/>
              <a:t> but </a:t>
            </a:r>
            <a:r>
              <a:rPr lang="de-DE" baseline="0" dirty="0" err="1" smtClean="0"/>
              <a:t>no</a:t>
            </a:r>
            <a:r>
              <a:rPr lang="de-DE" baseline="0" dirty="0" smtClean="0"/>
              <a:t> plan on </a:t>
            </a:r>
            <a:r>
              <a:rPr lang="de-DE" baseline="0" dirty="0" err="1" smtClean="0"/>
              <a:t>how</a:t>
            </a:r>
            <a:r>
              <a:rPr lang="de-DE" baseline="0" dirty="0" smtClean="0"/>
              <a:t> </a:t>
            </a:r>
            <a:r>
              <a:rPr lang="de-DE" baseline="0" dirty="0" err="1" smtClean="0"/>
              <a:t>to</a:t>
            </a:r>
            <a:r>
              <a:rPr lang="de-DE" baseline="0" dirty="0" smtClean="0"/>
              <a:t> do </a:t>
            </a:r>
            <a:r>
              <a:rPr lang="de-DE" baseline="0" dirty="0" err="1" smtClean="0"/>
              <a:t>the</a:t>
            </a:r>
            <a:r>
              <a:rPr lang="de-DE" baseline="0" dirty="0" smtClean="0"/>
              <a:t> </a:t>
            </a:r>
            <a:r>
              <a:rPr lang="de-DE" baseline="0" dirty="0" err="1" smtClean="0"/>
              <a:t>transition</a:t>
            </a:r>
            <a:r>
              <a:rPr lang="de-DE" baseline="0" dirty="0" smtClean="0"/>
              <a:t> (</a:t>
            </a:r>
            <a:r>
              <a:rPr lang="de-DE" baseline="0" dirty="0" err="1" smtClean="0"/>
              <a:t>eg</a:t>
            </a:r>
            <a:r>
              <a:rPr lang="de-DE" baseline="0" dirty="0" smtClean="0"/>
              <a:t> Dimension </a:t>
            </a:r>
            <a:r>
              <a:rPr lang="de-DE" baseline="0" dirty="0" err="1" smtClean="0"/>
              <a:t>to</a:t>
            </a:r>
            <a:r>
              <a:rPr lang="de-DE" baseline="0" dirty="0" smtClean="0"/>
              <a:t> </a:t>
            </a:r>
            <a:r>
              <a:rPr lang="de-DE" baseline="0" dirty="0" err="1" smtClean="0"/>
              <a:t>Git</a:t>
            </a:r>
            <a:r>
              <a:rPr lang="de-DE" baseline="0" dirty="0" smtClean="0"/>
              <a:t> </a:t>
            </a:r>
            <a:r>
              <a:rPr lang="de-DE" baseline="0" dirty="0" err="1" smtClean="0"/>
              <a:t>and</a:t>
            </a:r>
            <a:r>
              <a:rPr lang="de-DE" baseline="0" dirty="0" smtClean="0"/>
              <a:t> </a:t>
            </a:r>
            <a:r>
              <a:rPr lang="de-DE" baseline="0" dirty="0" err="1" smtClean="0"/>
              <a:t>Jira</a:t>
            </a:r>
            <a:r>
              <a:rPr lang="de-DE" baseline="0" dirty="0" smtClean="0"/>
              <a:t>)</a:t>
            </a:r>
          </a:p>
          <a:p>
            <a:pPr marL="171450" indent="-171450">
              <a:buFontTx/>
              <a:buChar char="-"/>
            </a:pPr>
            <a:endParaRPr lang="de-DE" baseline="0" dirty="0" smtClean="0"/>
          </a:p>
          <a:p>
            <a:pPr marL="171450" indent="-171450">
              <a:buFontTx/>
              <a:buChar char="-"/>
            </a:pPr>
            <a:r>
              <a:rPr lang="de-DE" dirty="0" smtClean="0"/>
              <a:t>Iterative </a:t>
            </a:r>
            <a:r>
              <a:rPr lang="de-DE" dirty="0" err="1" smtClean="0"/>
              <a:t>and</a:t>
            </a:r>
            <a:r>
              <a:rPr lang="de-DE" dirty="0" smtClean="0"/>
              <a:t> </a:t>
            </a:r>
            <a:r>
              <a:rPr lang="de-DE" dirty="0" err="1" smtClean="0"/>
              <a:t>incremental</a:t>
            </a:r>
            <a:endParaRPr lang="de-DE" dirty="0" smtClean="0"/>
          </a:p>
        </p:txBody>
      </p:sp>
      <p:sp>
        <p:nvSpPr>
          <p:cNvPr id="4" name="Slide Number Placeholder 3"/>
          <p:cNvSpPr>
            <a:spLocks noGrp="1"/>
          </p:cNvSpPr>
          <p:nvPr>
            <p:ph type="sldNum" sz="quarter" idx="10"/>
          </p:nvPr>
        </p:nvSpPr>
        <p:spPr/>
        <p:txBody>
          <a:bodyPr/>
          <a:lstStyle/>
          <a:p>
            <a:fld id="{6861DCA0-EA5B-40AF-B6FE-AD6C6DAB16C9}" type="slidenum">
              <a:rPr lang="en-US" smtClean="0"/>
              <a:t>22</a:t>
            </a:fld>
            <a:endParaRPr lang="en-US"/>
          </a:p>
        </p:txBody>
      </p:sp>
    </p:spTree>
    <p:extLst>
      <p:ext uri="{BB962C8B-B14F-4D97-AF65-F5344CB8AC3E}">
        <p14:creationId xmlns:p14="http://schemas.microsoft.com/office/powerpoint/2010/main" val="425490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Roughly one year ago our team got the task to improve the tooling and methods in the SW development of a complex sensor cluster product for electric cars.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3</a:t>
            </a:fld>
            <a:endParaRPr lang="en-US"/>
          </a:p>
        </p:txBody>
      </p:sp>
    </p:spTree>
    <p:extLst>
      <p:ext uri="{BB962C8B-B14F-4D97-AF65-F5344CB8AC3E}">
        <p14:creationId xmlns:p14="http://schemas.microsoft.com/office/powerpoint/2010/main" val="52140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Here we see 15 Lego figures representing 15 SW projects of our complex sensor cluster.</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This product is developed for several different customers and model lines, therefore it is quite common in the automotive area to have one SW project or repository for one customer project like depicted here.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If a new customer project is acquired, a new SW project is created with the "clone-and-own" approach by simply copying an older project.</a:t>
            </a:r>
          </a:p>
          <a:p>
            <a:pPr marL="0" indent="0">
              <a:buFontTx/>
              <a:buNone/>
            </a:pPr>
            <a:endParaRPr lang="en-US" dirty="0"/>
          </a:p>
        </p:txBody>
      </p:sp>
      <p:sp>
        <p:nvSpPr>
          <p:cNvPr id="4" name="Slide Number Placeholder 3"/>
          <p:cNvSpPr>
            <a:spLocks noGrp="1"/>
          </p:cNvSpPr>
          <p:nvPr>
            <p:ph type="sldNum" sz="quarter" idx="10"/>
          </p:nvPr>
        </p:nvSpPr>
        <p:spPr/>
        <p:txBody>
          <a:bodyPr/>
          <a:lstStyle/>
          <a:p>
            <a:fld id="{74AE32A7-20EC-42B9-8F17-6643B52376A6}" type="slidenum">
              <a:rPr lang="en-US" smtClean="0"/>
              <a:t>4</a:t>
            </a:fld>
            <a:endParaRPr lang="en-US" dirty="0"/>
          </a:p>
        </p:txBody>
      </p:sp>
    </p:spTree>
    <p:extLst>
      <p:ext uri="{BB962C8B-B14F-4D97-AF65-F5344CB8AC3E}">
        <p14:creationId xmlns:p14="http://schemas.microsoft.com/office/powerpoint/2010/main" val="207967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smtClean="0">
                <a:solidFill>
                  <a:schemeClr val="tx1"/>
                </a:solidFill>
                <a:effectLst/>
                <a:latin typeface="+mn-lt"/>
                <a:ea typeface="+mn-ea"/>
                <a:cs typeface="+mn-cs"/>
              </a:rPr>
              <a:t>If we have a closer look</a:t>
            </a:r>
            <a:r>
              <a:rPr lang="en-US" sz="1200" b="0" kern="1200" baseline="0" noProof="0" dirty="0" smtClean="0">
                <a:solidFill>
                  <a:schemeClr val="tx1"/>
                </a:solidFill>
                <a:effectLst/>
                <a:latin typeface="+mn-lt"/>
                <a:ea typeface="+mn-ea"/>
                <a:cs typeface="+mn-cs"/>
              </a:rPr>
              <a:t> at one Lego figure representing exactly one SW project we see the different SW components, </a:t>
            </a:r>
            <a:r>
              <a:rPr lang="en-US" sz="1200" b="0" kern="1200" dirty="0" smtClean="0">
                <a:solidFill>
                  <a:schemeClr val="tx1"/>
                </a:solidFill>
                <a:effectLst/>
                <a:latin typeface="+mn-lt"/>
                <a:ea typeface="+mn-ea"/>
                <a:cs typeface="+mn-cs"/>
              </a:rPr>
              <a:t>e.g., the head as voltage measurement or the hand as current measurement.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 single SW project also contains the build system including the build instruction, tools like GNU Make, MSYS2 and the cross compiler for the target microcontroller.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advantage of this approach: you don't start on the greenfield and have a short setup time.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But there are also many disadvantages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5</a:t>
            </a:fld>
            <a:endParaRPr lang="en-US" dirty="0"/>
          </a:p>
        </p:txBody>
      </p:sp>
    </p:spTree>
    <p:extLst>
      <p:ext uri="{BB962C8B-B14F-4D97-AF65-F5344CB8AC3E}">
        <p14:creationId xmlns:p14="http://schemas.microsoft.com/office/powerpoint/2010/main" val="404415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If we look at all SW projects again we can now</a:t>
            </a:r>
            <a:r>
              <a:rPr lang="en-US" sz="1200" b="0" kern="1200" baseline="0" dirty="0" smtClean="0">
                <a:solidFill>
                  <a:schemeClr val="tx1"/>
                </a:solidFill>
                <a:effectLst/>
                <a:latin typeface="+mn-lt"/>
                <a:ea typeface="+mn-ea"/>
                <a:cs typeface="+mn-cs"/>
              </a:rPr>
              <a:t> see </a:t>
            </a:r>
            <a:r>
              <a:rPr lang="en-US" sz="1200" b="0" kern="1200" dirty="0" smtClean="0">
                <a:solidFill>
                  <a:schemeClr val="tx1"/>
                </a:solidFill>
                <a:effectLst/>
                <a:latin typeface="+mn-lt"/>
                <a:ea typeface="+mn-ea"/>
                <a:cs typeface="+mn-cs"/>
              </a:rPr>
              <a:t>109 SW components in total plus the 15 build systems.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can immediately</a:t>
            </a:r>
            <a:r>
              <a:rPr lang="en-US" sz="1200" b="0" kern="1200" baseline="0" dirty="0" smtClean="0">
                <a:solidFill>
                  <a:schemeClr val="tx1"/>
                </a:solidFill>
                <a:effectLst/>
                <a:latin typeface="+mn-lt"/>
                <a:ea typeface="+mn-ea"/>
                <a:cs typeface="+mn-cs"/>
              </a:rPr>
              <a:t> identify </a:t>
            </a:r>
            <a:r>
              <a:rPr lang="en-US" sz="1200" b="0" kern="1200" dirty="0" smtClean="0">
                <a:solidFill>
                  <a:schemeClr val="tx1"/>
                </a:solidFill>
                <a:effectLst/>
                <a:latin typeface="+mn-lt"/>
                <a:ea typeface="+mn-ea"/>
                <a:cs typeface="+mn-cs"/>
              </a:rPr>
              <a:t>duplicated or similar</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SW components that could be reused.</a:t>
            </a:r>
          </a:p>
          <a:p>
            <a:endParaRPr lang="de-DE" sz="1200" b="0" kern="1200" dirty="0" smtClean="0">
              <a:solidFill>
                <a:schemeClr val="tx1"/>
              </a:solidFill>
              <a:effectLst/>
              <a:latin typeface="+mn-lt"/>
              <a:ea typeface="+mn-ea"/>
              <a:cs typeface="+mn-cs"/>
            </a:endParaRPr>
          </a:p>
          <a:p>
            <a:r>
              <a:rPr lang="de-DE" sz="1200" b="0" kern="1200" dirty="0" smtClean="0">
                <a:solidFill>
                  <a:schemeClr val="tx1"/>
                </a:solidFill>
                <a:effectLst/>
                <a:latin typeface="+mn-lt"/>
                <a:ea typeface="+mn-ea"/>
                <a:cs typeface="+mn-cs"/>
              </a:rPr>
              <a:t>But</a:t>
            </a:r>
            <a:r>
              <a:rPr lang="de-DE" sz="1200" b="0" kern="1200" baseline="0" dirty="0" smtClean="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6</a:t>
            </a:fld>
            <a:endParaRPr lang="en-US" dirty="0"/>
          </a:p>
        </p:txBody>
      </p:sp>
    </p:spTree>
    <p:extLst>
      <p:ext uri="{BB962C8B-B14F-4D97-AF65-F5344CB8AC3E}">
        <p14:creationId xmlns:p14="http://schemas.microsoft.com/office/powerpoint/2010/main" val="397128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kern="1200" dirty="0" smtClean="0">
                <a:solidFill>
                  <a:schemeClr val="tx1"/>
                </a:solidFill>
                <a:effectLst/>
                <a:latin typeface="+mn-lt"/>
                <a:ea typeface="+mn-ea"/>
                <a:cs typeface="+mn-cs"/>
              </a:rPr>
              <a:t>… </a:t>
            </a:r>
            <a:r>
              <a:rPr lang="en-US" sz="1200" b="0" kern="1200" noProof="0" dirty="0" smtClean="0">
                <a:solidFill>
                  <a:schemeClr val="tx1"/>
                </a:solidFill>
                <a:effectLst/>
                <a:latin typeface="+mn-lt"/>
                <a:ea typeface="+mn-ea"/>
                <a:cs typeface="+mn-cs"/>
              </a:rPr>
              <a:t>with the current source code management </a:t>
            </a:r>
            <a:r>
              <a:rPr lang="en-US" sz="1200" b="0" kern="1200" baseline="0" noProof="0" dirty="0" smtClean="0">
                <a:solidFill>
                  <a:schemeClr val="tx1"/>
                </a:solidFill>
                <a:effectLst/>
                <a:latin typeface="+mn-lt"/>
                <a:ea typeface="+mn-ea"/>
                <a:cs typeface="+mn-cs"/>
              </a:rPr>
              <a:t>system there is no reuse possible between the depicted glasses.</a:t>
            </a:r>
          </a:p>
          <a:p>
            <a:endParaRPr lang="en-US" sz="1200" b="0" kern="1200" baseline="0" noProof="0" dirty="0" smtClean="0">
              <a:solidFill>
                <a:schemeClr val="tx1"/>
              </a:solidFill>
              <a:effectLst/>
              <a:latin typeface="+mn-lt"/>
              <a:ea typeface="+mn-ea"/>
              <a:cs typeface="+mn-cs"/>
            </a:endParaRPr>
          </a:p>
          <a:p>
            <a:r>
              <a:rPr lang="en-US" sz="1200" b="0" kern="1200" baseline="0" noProof="0" dirty="0" smtClean="0">
                <a:solidFill>
                  <a:schemeClr val="tx1"/>
                </a:solidFill>
                <a:effectLst/>
                <a:latin typeface="+mn-lt"/>
                <a:ea typeface="+mn-ea"/>
                <a:cs typeface="+mn-cs"/>
              </a:rPr>
              <a:t>Each glass is now an independent source code repository.</a:t>
            </a:r>
            <a:endParaRPr lang="en-US" sz="1200" b="0" kern="1200" noProof="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SW projects at Marquardt are mainly managed as repositories in the SCM system "Dimensions CM" from the company Micro Focus.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When we started it was the same situation with the complex sensor cluster.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Component developers had to make their component changes in several different Dimensions repositories.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Here we can see the disadvantages very quickly: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see a huge waste of men power here due to the high maintenance effort of components in different repositories.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There is also a high possibility of SW erosion, i.e., former identical source files diverge from each other due to different customer specific implementations.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Improvements cannot be shared and refactoring becomes almost impossible.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how to tackle these disadvantages and make our developer life easier?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answer: the migration to a Software Product Line would allow reuse and sharing of core assets and features of SW components.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But how should a migration strategy look like for real-life projects already started with a tight release plan?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Our answer is an iterative and incremental migration strategy consisting of three consecutive steps.</a:t>
            </a:r>
          </a:p>
          <a:p>
            <a:endParaRPr lang="en-US" baseline="0" noProof="0" dirty="0" smtClean="0"/>
          </a:p>
        </p:txBody>
      </p:sp>
      <p:sp>
        <p:nvSpPr>
          <p:cNvPr id="4" name="Slide Number Placeholder 3"/>
          <p:cNvSpPr>
            <a:spLocks noGrp="1"/>
          </p:cNvSpPr>
          <p:nvPr>
            <p:ph type="sldNum" sz="quarter" idx="10"/>
          </p:nvPr>
        </p:nvSpPr>
        <p:spPr/>
        <p:txBody>
          <a:bodyPr/>
          <a:lstStyle/>
          <a:p>
            <a:fld id="{74AE32A7-20EC-42B9-8F17-6643B52376A6}" type="slidenum">
              <a:rPr lang="en-US" smtClean="0"/>
              <a:t>7</a:t>
            </a:fld>
            <a:endParaRPr lang="en-US" dirty="0"/>
          </a:p>
        </p:txBody>
      </p:sp>
    </p:spTree>
    <p:extLst>
      <p:ext uri="{BB962C8B-B14F-4D97-AF65-F5344CB8AC3E}">
        <p14:creationId xmlns:p14="http://schemas.microsoft.com/office/powerpoint/2010/main" val="298878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Our first migration step "Complexity Reduction" is only a preparation step that brings</a:t>
            </a:r>
            <a:r>
              <a:rPr lang="en-US" sz="1200" b="0" kern="1200" baseline="0" dirty="0" smtClean="0">
                <a:solidFill>
                  <a:schemeClr val="tx1"/>
                </a:solidFill>
                <a:effectLst/>
                <a:latin typeface="+mn-lt"/>
                <a:ea typeface="+mn-ea"/>
                <a:cs typeface="+mn-cs"/>
              </a:rPr>
              <a:t> duplicated or similar </a:t>
            </a:r>
            <a:r>
              <a:rPr lang="en-US" sz="1200" b="0" kern="1200" dirty="0" smtClean="0">
                <a:solidFill>
                  <a:schemeClr val="tx1"/>
                </a:solidFill>
                <a:effectLst/>
                <a:latin typeface="+mn-lt"/>
                <a:ea typeface="+mn-ea"/>
                <a:cs typeface="+mn-cs"/>
              </a:rPr>
              <a:t>code together within an SPL-capable build system.</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Complexity Reduction can be repeated incrementally for each project being migrated to an SPL variant.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second iterative migration step "Modularization" builds up configurable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Every component gets its own space. In an SPL we talk about variation dimensions: space is one of them.</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third step is a step towards variation in time.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Components get out-sourced and can be integrated in any version.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Each of those three migration steps can be repeated for each project, variant and component</a:t>
            </a:r>
            <a:r>
              <a:rPr lang="en-US" sz="1200" b="0" kern="1200" dirty="0" smtClean="0">
                <a:solidFill>
                  <a:schemeClr val="tx1"/>
                </a:solidFill>
                <a:effectLst/>
                <a:latin typeface="+mn-lt"/>
                <a:ea typeface="+mn-ea"/>
                <a:cs typeface="+mn-cs"/>
              </a:rPr>
              <a: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a:t>
            </a:r>
            <a:r>
              <a:rPr lang="en-US" sz="1200" b="0" kern="1200" baseline="0" dirty="0" smtClean="0">
                <a:solidFill>
                  <a:schemeClr val="tx1"/>
                </a:solidFill>
                <a:effectLst/>
                <a:latin typeface="+mn-lt"/>
                <a:ea typeface="+mn-ea"/>
                <a:cs typeface="+mn-cs"/>
              </a:rPr>
              <a:t> wanted to avoid a big bang migration due to our experiences with the projects of our former employer.</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Our last big bang migration to</a:t>
            </a:r>
            <a:r>
              <a:rPr lang="en-US" sz="1200" b="0" kern="1200" baseline="0" dirty="0" smtClean="0">
                <a:solidFill>
                  <a:schemeClr val="tx1"/>
                </a:solidFill>
                <a:effectLst/>
                <a:latin typeface="+mn-lt"/>
                <a:ea typeface="+mn-ea"/>
                <a:cs typeface="+mn-cs"/>
              </a:rPr>
              <a:t> GitHub took us more than a year of preparation without any visible improvement before flipping the switch.</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let's have a look at the first migration step ...</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8</a:t>
            </a:fld>
            <a:endParaRPr lang="en-US"/>
          </a:p>
        </p:txBody>
      </p:sp>
    </p:spTree>
    <p:extLst>
      <p:ext uri="{BB962C8B-B14F-4D97-AF65-F5344CB8AC3E}">
        <p14:creationId xmlns:p14="http://schemas.microsoft.com/office/powerpoint/2010/main" val="231483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Complexity Reduction.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goal of this step is to bring all projects into one repository and to enable a mindset change from project to product development.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It consists of 4 parts.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First we copy the sources of several</a:t>
            </a:r>
            <a:r>
              <a:rPr lang="en-US" sz="1200" b="0" kern="1200" baseline="0" dirty="0" smtClean="0">
                <a:solidFill>
                  <a:schemeClr val="tx1"/>
                </a:solidFill>
                <a:effectLst/>
                <a:latin typeface="+mn-lt"/>
                <a:ea typeface="+mn-ea"/>
                <a:cs typeface="+mn-cs"/>
              </a:rPr>
              <a:t> projects</a:t>
            </a:r>
            <a:r>
              <a:rPr lang="en-US" sz="1200" b="0" kern="1200" dirty="0" smtClean="0">
                <a:solidFill>
                  <a:schemeClr val="tx1"/>
                </a:solidFill>
                <a:effectLst/>
                <a:latin typeface="+mn-lt"/>
                <a:ea typeface="+mn-ea"/>
                <a:cs typeface="+mn-cs"/>
              </a:rPr>
              <a:t> as legacy sources of variants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without any changes or adaptions.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Second we create CMake variant configuration files out of the existing GNU Make files.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Third we create IDE configuration for seamless integration in Visual Studio Code as build settings for each variant.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And last but not least we establish Continuous Integration</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by creating a </a:t>
            </a:r>
            <a:r>
              <a:rPr lang="en-US" sz="1200" b="0" kern="1200" dirty="0" err="1" smtClean="0">
                <a:solidFill>
                  <a:schemeClr val="tx1"/>
                </a:solidFill>
                <a:effectLst/>
                <a:latin typeface="+mn-lt"/>
                <a:ea typeface="+mn-ea"/>
                <a:cs typeface="+mn-cs"/>
              </a:rPr>
              <a:t>Jenkinsfile</a:t>
            </a:r>
            <a:r>
              <a:rPr lang="en-US" sz="1200" b="0" kern="1200" dirty="0" smtClean="0">
                <a:solidFill>
                  <a:schemeClr val="tx1"/>
                </a:solidFill>
                <a:effectLst/>
                <a:latin typeface="+mn-lt"/>
                <a:ea typeface="+mn-ea"/>
                <a:cs typeface="+mn-cs"/>
              </a:rPr>
              <a:t> and test cases for the target build and unit test execution.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call this step Complexity Reduction because of the decrease of used systems: one repository per product instead of many, one shared CMake build system and tool environment instead of several independent </a:t>
            </a:r>
            <a:r>
              <a:rPr lang="en-US" sz="1200" b="0" kern="1200" dirty="0" err="1" smtClean="0">
                <a:solidFill>
                  <a:schemeClr val="tx1"/>
                </a:solidFill>
                <a:effectLst/>
                <a:latin typeface="+mn-lt"/>
                <a:ea typeface="+mn-ea"/>
                <a:cs typeface="+mn-cs"/>
              </a:rPr>
              <a:t>Makefiles</a:t>
            </a:r>
            <a:r>
              <a:rPr lang="en-US" sz="1200" b="0" kern="1200" dirty="0" smtClean="0">
                <a:solidFill>
                  <a:schemeClr val="tx1"/>
                </a:solidFill>
                <a:effectLst/>
                <a:latin typeface="+mn-lt"/>
                <a:ea typeface="+mn-ea"/>
                <a:cs typeface="+mn-cs"/>
              </a:rPr>
              <a:t> and scripts.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9</a:t>
            </a:fld>
            <a:endParaRPr lang="en-US"/>
          </a:p>
        </p:txBody>
      </p:sp>
    </p:spTree>
    <p:extLst>
      <p:ext uri="{BB962C8B-B14F-4D97-AF65-F5344CB8AC3E}">
        <p14:creationId xmlns:p14="http://schemas.microsoft.com/office/powerpoint/2010/main" val="168267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29308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66022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15456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37" y="0"/>
            <a:ext cx="10515600" cy="721895"/>
          </a:xfrm>
        </p:spPr>
        <p:txBody>
          <a:bodyPr vert="horz" lIns="91440" tIns="45720" rIns="91440" bIns="45720" rtlCol="0" anchor="ctr">
            <a:normAutofit/>
          </a:bodyPr>
          <a:lstStyle>
            <a:lvl1pPr>
              <a:defRPr lang="en-US" sz="3200" dirty="0">
                <a:solidFill>
                  <a:srgbClr val="009A9B"/>
                </a:solidFill>
                <a:latin typeface="Franklin Gothic Demi" panose="020B0703020102020204" pitchFamily="34" charset="0"/>
              </a:defRPr>
            </a:lvl1pPr>
          </a:lstStyle>
          <a:p>
            <a:pPr lvl="0"/>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2"/>
          </p:nvPr>
        </p:nvSpPr>
        <p:spPr>
          <a:xfrm>
            <a:off x="11611169" y="6492875"/>
            <a:ext cx="387220" cy="365125"/>
          </a:xfrm>
        </p:spPr>
        <p:txBody>
          <a:bodyPr vert="horz" lIns="91440" tIns="45720" rIns="91440" bIns="45720" rtlCol="0" anchor="ctr">
            <a:normAutofit/>
          </a:bodyPr>
          <a:lstStyle>
            <a:lvl1pPr>
              <a:defRPr lang="en-US" sz="1400" smtClean="0">
                <a:solidFill>
                  <a:srgbClr val="009A9B"/>
                </a:solidFill>
                <a:latin typeface="Franklin Gothic Demi" panose="020B0703020102020204" pitchFamily="34" charset="0"/>
                <a:ea typeface="+mj-ea"/>
                <a:cs typeface="+mj-cs"/>
              </a:defRPr>
            </a:lvl1pPr>
          </a:lstStyle>
          <a:p>
            <a:pPr algn="l">
              <a:lnSpc>
                <a:spcPct val="90000"/>
              </a:lnSpc>
              <a:spcBef>
                <a:spcPct val="0"/>
              </a:spcBef>
            </a:pPr>
            <a:fld id="{D91705B9-9213-4B4F-BCFF-C5D951B245FF}" type="slidenum">
              <a:rPr lang="en-US" smtClean="0"/>
              <a:pPr algn="l">
                <a:lnSpc>
                  <a:spcPct val="90000"/>
                </a:lnSpc>
                <a:spcBef>
                  <a:spcPct val="0"/>
                </a:spcBef>
              </a:pPr>
              <a:t>‹#›</a:t>
            </a:fld>
            <a:endParaRPr lang="en-US" dirty="0"/>
          </a:p>
        </p:txBody>
      </p:sp>
      <p:pic>
        <p:nvPicPr>
          <p:cNvPr id="5" name="Bild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60664" y="74352"/>
            <a:ext cx="688231" cy="28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65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84243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330352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9631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360348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95482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201620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409430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705B9-9213-4B4F-BCFF-C5D951B245FF}" type="slidenum">
              <a:rPr lang="en-US" smtClean="0"/>
              <a:t>‹#›</a:t>
            </a:fld>
            <a:endParaRPr lang="en-US"/>
          </a:p>
        </p:txBody>
      </p:sp>
    </p:spTree>
    <p:extLst>
      <p:ext uri="{BB962C8B-B14F-4D97-AF65-F5344CB8AC3E}">
        <p14:creationId xmlns:p14="http://schemas.microsoft.com/office/powerpoint/2010/main" val="1705782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5.png"/><Relationship Id="rId17" Type="http://schemas.openxmlformats.org/officeDocument/2006/relationships/image" Target="../media/image38.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7938"/>
            <a:ext cx="12198350"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2488" y="1504950"/>
            <a:ext cx="54133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a:extLst/>
          </p:cNvPr>
          <p:cNvSpPr>
            <a:spLocks noGrp="1"/>
          </p:cNvSpPr>
          <p:nvPr>
            <p:ph type="ctrTitle"/>
          </p:nvPr>
        </p:nvSpPr>
        <p:spPr>
          <a:xfrm>
            <a:off x="2254250" y="4226029"/>
            <a:ext cx="7683500" cy="1290636"/>
          </a:xfrm>
        </p:spPr>
        <p:txBody>
          <a:bodyPr>
            <a:normAutofit fontScale="90000"/>
          </a:bodyPr>
          <a:lstStyle>
            <a:lvl1pPr algn="ctr">
              <a:defRPr sz="3200" kern="0" cap="all" spc="150" baseline="0">
                <a:solidFill>
                  <a:srgbClr val="006470"/>
                </a:solidFill>
              </a:defRPr>
            </a:lvl1pPr>
          </a:lstStyle>
          <a:p>
            <a:r>
              <a:rPr lang="en-US" dirty="0">
                <a:latin typeface="Franklin Gothic Demi" panose="020B0703020102020204" pitchFamily="34" charset="0"/>
              </a:rPr>
              <a:t>In Three Steps to Software Product Lines: a </a:t>
            </a:r>
            <a:r>
              <a:rPr lang="en-US" dirty="0" smtClean="0">
                <a:latin typeface="Franklin Gothic Demi" panose="020B0703020102020204" pitchFamily="34" charset="0"/>
              </a:rPr>
              <a:t>Practical </a:t>
            </a:r>
            <a:r>
              <a:rPr lang="en-US" dirty="0">
                <a:latin typeface="Franklin Gothic Demi" panose="020B0703020102020204" pitchFamily="34" charset="0"/>
              </a:rPr>
              <a:t>Example</a:t>
            </a:r>
            <a:br>
              <a:rPr lang="en-US" dirty="0">
                <a:latin typeface="Franklin Gothic Demi" panose="020B0703020102020204" pitchFamily="34" charset="0"/>
              </a:rPr>
            </a:br>
            <a:r>
              <a:rPr lang="en-US" dirty="0">
                <a:latin typeface="Franklin Gothic Demi" panose="020B0703020102020204" pitchFamily="34" charset="0"/>
              </a:rPr>
              <a:t>from the Automotive Industry</a:t>
            </a:r>
            <a:endParaRPr lang="de-DE" dirty="0">
              <a:latin typeface="Franklin Gothic Demi" panose="020B0703020102020204" pitchFamily="34" charset="0"/>
            </a:endParaRPr>
          </a:p>
        </p:txBody>
      </p:sp>
      <p:sp>
        <p:nvSpPr>
          <p:cNvPr id="9" name="Textplatzhalter 3">
            <a:extLst/>
          </p:cNvPr>
          <p:cNvSpPr txBox="1">
            <a:spLocks/>
          </p:cNvSpPr>
          <p:nvPr/>
        </p:nvSpPr>
        <p:spPr>
          <a:xfrm>
            <a:off x="2254250" y="5867185"/>
            <a:ext cx="7683500" cy="588128"/>
          </a:xfrm>
          <a:prstGeom prst="rect">
            <a:avLst/>
          </a:prstGeom>
        </p:spPr>
        <p:txBody>
          <a:bodyPr vert="horz" lIns="91440" tIns="45720" rIns="91440" bIns="45720" rtlCol="0" anchor="ctr"/>
          <a:lstStyle>
            <a:defPPr>
              <a:defRPr lang="en-US"/>
            </a:defPPr>
            <a:lvl1pPr marL="0" indent="0" algn="ctr" defTabSz="914400" rtl="0" eaLnBrk="1" latinLnBrk="0" hangingPunct="1">
              <a:buNone/>
              <a:defRPr sz="950" kern="1200" cap="all" spc="90" baseline="0">
                <a:solidFill>
                  <a:schemeClr val="accent3"/>
                </a:solidFill>
                <a:latin typeface="+mn-lt"/>
                <a:ea typeface="+mn-ea"/>
                <a:cs typeface="+mn-cs"/>
              </a:defRPr>
            </a:lvl1pPr>
            <a:lvl2pPr marL="479425" indent="0" algn="l" defTabSz="914400" rtl="0" eaLnBrk="1" latinLnBrk="0" hangingPunct="1">
              <a:buNone/>
              <a:defRPr sz="950" kern="1200" cap="all" spc="90" baseline="0">
                <a:solidFill>
                  <a:schemeClr val="tx1"/>
                </a:solidFill>
                <a:latin typeface="+mn-lt"/>
                <a:ea typeface="+mn-ea"/>
                <a:cs typeface="+mn-cs"/>
              </a:defRPr>
            </a:lvl2pPr>
            <a:lvl3pPr marL="931863" indent="0" algn="l" defTabSz="914400" rtl="0" eaLnBrk="1" latinLnBrk="0" hangingPunct="1">
              <a:buNone/>
              <a:defRPr sz="950" kern="1200" cap="all" spc="90" baseline="0">
                <a:solidFill>
                  <a:schemeClr val="tx1"/>
                </a:solidFill>
                <a:latin typeface="+mn-lt"/>
                <a:ea typeface="+mn-ea"/>
                <a:cs typeface="+mn-cs"/>
              </a:defRPr>
            </a:lvl3pPr>
            <a:lvl4pPr marL="1382713" indent="0" algn="l" defTabSz="914400" rtl="0" eaLnBrk="1" latinLnBrk="0" hangingPunct="1">
              <a:buNone/>
              <a:defRPr sz="950" kern="1200" cap="all" spc="90" baseline="0">
                <a:solidFill>
                  <a:schemeClr val="tx1"/>
                </a:solidFill>
                <a:latin typeface="+mn-lt"/>
                <a:ea typeface="+mn-ea"/>
                <a:cs typeface="+mn-cs"/>
              </a:defRPr>
            </a:lvl4pPr>
            <a:lvl5pPr marL="1824038" indent="0" algn="l" defTabSz="914400" rtl="0" eaLnBrk="1" latinLnBrk="0" hangingPunct="1">
              <a:buNone/>
              <a:defRPr sz="950" kern="1200" cap="all" spc="9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0"/>
              </a:spcBef>
            </a:pPr>
            <a:r>
              <a:rPr lang="en-US" sz="1200" dirty="0" smtClean="0">
                <a:solidFill>
                  <a:srgbClr val="006470"/>
                </a:solidFill>
                <a:latin typeface="Franklin Gothic Book" panose="020B0503020102020204" pitchFamily="34" charset="0"/>
              </a:rPr>
              <a:t>Matthias </a:t>
            </a:r>
            <a:r>
              <a:rPr lang="en-US" sz="1200" dirty="0">
                <a:solidFill>
                  <a:srgbClr val="006470"/>
                </a:solidFill>
                <a:latin typeface="Franklin Gothic Book" panose="020B0503020102020204" pitchFamily="34" charset="0"/>
              </a:rPr>
              <a:t>Eggert, Karsten </a:t>
            </a:r>
            <a:r>
              <a:rPr lang="en-US" sz="1200" dirty="0" smtClean="0">
                <a:solidFill>
                  <a:srgbClr val="006470"/>
                </a:solidFill>
                <a:latin typeface="Franklin Gothic Book" panose="020B0503020102020204" pitchFamily="34" charset="0"/>
              </a:rPr>
              <a:t>Günther</a:t>
            </a:r>
          </a:p>
          <a:p>
            <a:pPr>
              <a:lnSpc>
                <a:spcPct val="150000"/>
              </a:lnSpc>
              <a:spcBef>
                <a:spcPts val="0"/>
              </a:spcBef>
            </a:pPr>
            <a:r>
              <a:rPr lang="en-US" sz="1200" dirty="0" smtClean="0">
                <a:solidFill>
                  <a:srgbClr val="006470"/>
                </a:solidFill>
                <a:latin typeface="Franklin Gothic Book" panose="020B0503020102020204" pitchFamily="34" charset="0"/>
              </a:rPr>
              <a:t>Rhine-Main-Team </a:t>
            </a:r>
            <a:r>
              <a:rPr lang="en-US" sz="1200" dirty="0">
                <a:solidFill>
                  <a:srgbClr val="006470"/>
                </a:solidFill>
                <a:latin typeface="Franklin Gothic Book" panose="020B0503020102020204" pitchFamily="34" charset="0"/>
              </a:rPr>
              <a:t>(RMT), Marquardt GmbH, Rietheim-Weilheim, </a:t>
            </a:r>
            <a:r>
              <a:rPr lang="en-US" sz="1200" dirty="0" smtClean="0">
                <a:solidFill>
                  <a:srgbClr val="006470"/>
                </a:solidFill>
                <a:latin typeface="Franklin Gothic Book" panose="020B0503020102020204" pitchFamily="34" charset="0"/>
              </a:rPr>
              <a:t>Germany</a:t>
            </a:r>
            <a:endParaRPr lang="en-US" sz="1200" dirty="0">
              <a:solidFill>
                <a:srgbClr val="006470"/>
              </a:solidFill>
              <a:latin typeface="Franklin Gothic Book" panose="020B0503020102020204" pitchFamily="34" charset="0"/>
            </a:endParaRPr>
          </a:p>
        </p:txBody>
      </p:sp>
    </p:spTree>
    <p:extLst>
      <p:ext uri="{BB962C8B-B14F-4D97-AF65-F5344CB8AC3E}">
        <p14:creationId xmlns:p14="http://schemas.microsoft.com/office/powerpoint/2010/main" val="557454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856" y="96986"/>
            <a:ext cx="8873711" cy="6656291"/>
          </a:xfrm>
          <a:prstGeom prst="rect">
            <a:avLst/>
          </a:prstGeom>
        </p:spPr>
      </p:pic>
      <p:sp>
        <p:nvSpPr>
          <p:cNvPr id="4" name="TextBox 3"/>
          <p:cNvSpPr txBox="1"/>
          <p:nvPr/>
        </p:nvSpPr>
        <p:spPr>
          <a:xfrm>
            <a:off x="-18806" y="5665569"/>
            <a:ext cx="1599349" cy="1200329"/>
          </a:xfrm>
          <a:prstGeom prst="rect">
            <a:avLst/>
          </a:prstGeom>
          <a:noFill/>
        </p:spPr>
        <p:txBody>
          <a:bodyPr wrap="none" rtlCol="0">
            <a:spAutoFit/>
          </a:bodyPr>
          <a:lstStyle/>
          <a:p>
            <a:r>
              <a:rPr lang="en-US" dirty="0" smtClean="0">
                <a:latin typeface="Franklin Gothic Book" panose="020B0503020102020204" pitchFamily="34" charset="0"/>
              </a:rPr>
              <a:t>1 repository</a:t>
            </a:r>
          </a:p>
          <a:p>
            <a:r>
              <a:rPr lang="en-US" dirty="0" smtClean="0">
                <a:latin typeface="Franklin Gothic Book" panose="020B0503020102020204" pitchFamily="34" charset="0"/>
              </a:rPr>
              <a:t>1 build system</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cxnSp>
        <p:nvCxnSpPr>
          <p:cNvPr id="6" name="Gerade Verbindung mit Pfeil 5"/>
          <p:cNvCxnSpPr/>
          <p:nvPr/>
        </p:nvCxnSpPr>
        <p:spPr>
          <a:xfrm>
            <a:off x="1444743" y="1009995"/>
            <a:ext cx="785927" cy="317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feld 6"/>
          <p:cNvSpPr txBox="1"/>
          <p:nvPr/>
        </p:nvSpPr>
        <p:spPr>
          <a:xfrm>
            <a:off x="1310046" y="2383071"/>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sp>
        <p:nvSpPr>
          <p:cNvPr id="9" name="Textfeld 8"/>
          <p:cNvSpPr txBox="1"/>
          <p:nvPr/>
        </p:nvSpPr>
        <p:spPr>
          <a:xfrm>
            <a:off x="1031886" y="3985964"/>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sp>
        <p:nvSpPr>
          <p:cNvPr id="10" name="Textfeld 9"/>
          <p:cNvSpPr txBox="1"/>
          <p:nvPr/>
        </p:nvSpPr>
        <p:spPr>
          <a:xfrm>
            <a:off x="10412031" y="2738195"/>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cxnSp>
        <p:nvCxnSpPr>
          <p:cNvPr id="11" name="Gerade Verbindung mit Pfeil 10"/>
          <p:cNvCxnSpPr/>
          <p:nvPr/>
        </p:nvCxnSpPr>
        <p:spPr>
          <a:xfrm>
            <a:off x="1695183" y="2752403"/>
            <a:ext cx="791752"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p:cNvCxnSpPr>
            <a:stCxn id="9" idx="3"/>
          </p:cNvCxnSpPr>
          <p:nvPr/>
        </p:nvCxnSpPr>
        <p:spPr>
          <a:xfrm>
            <a:off x="1802161" y="4170630"/>
            <a:ext cx="684774" cy="810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p:cNvCxnSpPr>
            <a:stCxn id="10" idx="1"/>
          </p:cNvCxnSpPr>
          <p:nvPr/>
        </p:nvCxnSpPr>
        <p:spPr>
          <a:xfrm flipH="1">
            <a:off x="9528397" y="2922861"/>
            <a:ext cx="883634" cy="1173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feld 14"/>
          <p:cNvSpPr txBox="1"/>
          <p:nvPr/>
        </p:nvSpPr>
        <p:spPr>
          <a:xfrm>
            <a:off x="573131" y="1123607"/>
            <a:ext cx="598241" cy="400110"/>
          </a:xfrm>
          <a:prstGeom prst="rect">
            <a:avLst/>
          </a:prstGeom>
          <a:noFill/>
        </p:spPr>
        <p:txBody>
          <a:bodyPr wrap="none" rtlCol="0">
            <a:spAutoFit/>
          </a:bodyPr>
          <a:lstStyle/>
          <a:p>
            <a:r>
              <a:rPr lang="de-DE" sz="2000" dirty="0" smtClean="0">
                <a:latin typeface="Franklin Gothic Book" panose="020B0503020102020204" pitchFamily="34" charset="0"/>
              </a:rPr>
              <a:t>SPL</a:t>
            </a:r>
            <a:endParaRPr lang="en-US" sz="2000" dirty="0">
              <a:latin typeface="Franklin Gothic Book" panose="020B0503020102020204" pitchFamily="34" charset="0"/>
            </a:endParaRPr>
          </a:p>
        </p:txBody>
      </p:sp>
      <p:pic>
        <p:nvPicPr>
          <p:cNvPr id="16" name="Picture 4" descr="Git - Logo Downloa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387" y="447430"/>
            <a:ext cx="704048" cy="7040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545" y="96986"/>
            <a:ext cx="1265733" cy="399356"/>
          </a:xfrm>
          <a:prstGeom prst="rect">
            <a:avLst/>
          </a:prstGeom>
        </p:spPr>
      </p:pic>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t>10</a:t>
            </a:fld>
            <a:endParaRPr lang="en-US"/>
          </a:p>
        </p:txBody>
      </p:sp>
    </p:spTree>
    <p:extLst>
      <p:ext uri="{BB962C8B-B14F-4D97-AF65-F5344CB8AC3E}">
        <p14:creationId xmlns:p14="http://schemas.microsoft.com/office/powerpoint/2010/main" val="1002275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8114"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smtClean="0">
                <a:latin typeface="Franklin Gothic Book" panose="020B0503020102020204" pitchFamily="34" charset="0"/>
              </a:rPr>
              <a:t>legacy/</a:t>
            </a:r>
          </a:p>
          <a:p>
            <a:pPr marL="273050" lvl="1"/>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component-1/</a:t>
            </a:r>
          </a:p>
          <a:p>
            <a:pPr marL="534988" lvl="2"/>
            <a:r>
              <a:rPr lang="en-US" dirty="0" smtClean="0">
                <a:latin typeface="Franklin Gothic Book" panose="020B0503020102020204" pitchFamily="34" charset="0"/>
              </a:rPr>
              <a:t>component-2/</a:t>
            </a:r>
          </a:p>
          <a:p>
            <a:pPr marL="273050" lvl="2"/>
            <a:r>
              <a:rPr lang="en-US" dirty="0" smtClean="0">
                <a:latin typeface="Franklin Gothic Book" panose="020B0503020102020204" pitchFamily="34" charset="0"/>
              </a:rPr>
              <a:t>variant-b</a:t>
            </a:r>
            <a:r>
              <a:rPr lang="en-US" dirty="0">
                <a:latin typeface="Franklin Gothic Book" panose="020B0503020102020204" pitchFamily="34" charset="0"/>
              </a:rPr>
              <a:t>/</a:t>
            </a:r>
          </a:p>
          <a:p>
            <a:pPr marL="534988" lvl="2"/>
            <a:r>
              <a:rPr lang="en-US" dirty="0">
                <a:latin typeface="Franklin Gothic Book" panose="020B0503020102020204" pitchFamily="34" charset="0"/>
              </a:rPr>
              <a:t>component-1</a:t>
            </a:r>
            <a:r>
              <a:rPr lang="en-US" dirty="0" smtClean="0">
                <a:latin typeface="Franklin Gothic Book" panose="020B0503020102020204" pitchFamily="34" charset="0"/>
              </a:rPr>
              <a:t>/</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4" name="TextBox 3"/>
          <p:cNvSpPr txBox="1"/>
          <p:nvPr/>
        </p:nvSpPr>
        <p:spPr>
          <a:xfrm>
            <a:off x="471237"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sp>
        <p:nvSpPr>
          <p:cNvPr id="5" name="Title 4"/>
          <p:cNvSpPr>
            <a:spLocks noGrp="1"/>
          </p:cNvSpPr>
          <p:nvPr>
            <p:ph type="title"/>
          </p:nvPr>
        </p:nvSpPr>
        <p:spPr/>
        <p:txBody>
          <a:bodyPr/>
          <a:lstStyle/>
          <a:p>
            <a:r>
              <a:rPr lang="en-US" dirty="0"/>
              <a:t>Modularization</a:t>
            </a:r>
          </a:p>
        </p:txBody>
      </p:sp>
      <p:sp>
        <p:nvSpPr>
          <p:cNvPr id="10" name="TextBox 9"/>
          <p:cNvSpPr txBox="1"/>
          <p:nvPr/>
        </p:nvSpPr>
        <p:spPr>
          <a:xfrm>
            <a:off x="4687772"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a:latin typeface="Franklin Gothic Book" panose="020B0503020102020204" pitchFamily="34" charset="0"/>
              </a:rPr>
              <a:t>c</a:t>
            </a:r>
            <a:r>
              <a:rPr lang="en-US" dirty="0" smtClean="0">
                <a:latin typeface="Franklin Gothic Book" panose="020B0503020102020204" pitchFamily="34" charset="0"/>
              </a:rPr>
              <a:t>omponent-1/</a:t>
            </a:r>
          </a:p>
          <a:p>
            <a:pPr marL="534988" lvl="2"/>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variant-b/</a:t>
            </a:r>
          </a:p>
          <a:p>
            <a:pPr marL="273050" lvl="2"/>
            <a:r>
              <a:rPr lang="en-US" dirty="0" smtClean="0">
                <a:latin typeface="Franklin Gothic Book" panose="020B0503020102020204" pitchFamily="34" charset="0"/>
              </a:rPr>
              <a:t>component-2/</a:t>
            </a:r>
            <a:endParaRPr lang="en-US" dirty="0">
              <a:latin typeface="Franklin Gothic Book" panose="020B0503020102020204" pitchFamily="34" charset="0"/>
            </a:endParaRPr>
          </a:p>
          <a:p>
            <a:pPr marL="534988" lvl="2"/>
            <a:r>
              <a:rPr lang="en-US" dirty="0" smtClean="0">
                <a:latin typeface="Franklin Gothic Book" panose="020B0503020102020204" pitchFamily="34" charset="0"/>
              </a:rPr>
              <a:t>variant-a/</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11" name="TextBox 10"/>
          <p:cNvSpPr txBox="1"/>
          <p:nvPr/>
        </p:nvSpPr>
        <p:spPr>
          <a:xfrm>
            <a:off x="4580895"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sp>
        <p:nvSpPr>
          <p:cNvPr id="12" name="TextBox 11"/>
          <p:cNvSpPr txBox="1"/>
          <p:nvPr/>
        </p:nvSpPr>
        <p:spPr>
          <a:xfrm>
            <a:off x="8747115" y="1295015"/>
            <a:ext cx="2565071" cy="452431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a:latin typeface="Franklin Gothic Book" panose="020B0503020102020204" pitchFamily="34" charset="0"/>
              </a:rPr>
              <a:t>c</a:t>
            </a:r>
            <a:r>
              <a:rPr lang="en-US" dirty="0" smtClean="0">
                <a:latin typeface="Franklin Gothic Book" panose="020B0503020102020204" pitchFamily="34" charset="0"/>
              </a:rPr>
              <a:t>omponent-1/</a:t>
            </a:r>
          </a:p>
          <a:p>
            <a:pPr marL="534988" lvl="2"/>
            <a:r>
              <a:rPr lang="en-US" dirty="0" smtClean="0">
                <a:latin typeface="Franklin Gothic Book" panose="020B0503020102020204" pitchFamily="34" charset="0"/>
              </a:rPr>
              <a:t>variant-x/</a:t>
            </a:r>
          </a:p>
          <a:p>
            <a:pPr marL="273050" lvl="2"/>
            <a:r>
              <a:rPr lang="en-US" dirty="0" smtClean="0">
                <a:latin typeface="Franklin Gothic Book" panose="020B0503020102020204" pitchFamily="34" charset="0"/>
              </a:rPr>
              <a:t>component-2/</a:t>
            </a:r>
            <a:endParaRPr lang="en-US" dirty="0">
              <a:latin typeface="Franklin Gothic Book" panose="020B0503020102020204" pitchFamily="34" charset="0"/>
            </a:endParaRPr>
          </a:p>
          <a:p>
            <a:pPr marL="534988" lvl="2"/>
            <a:r>
              <a:rPr lang="en-US" dirty="0" smtClean="0">
                <a:latin typeface="Franklin Gothic Book" panose="020B0503020102020204" pitchFamily="34" charset="0"/>
              </a:rPr>
              <a:t>variant-y/</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13" name="TextBox 12"/>
          <p:cNvSpPr txBox="1"/>
          <p:nvPr/>
        </p:nvSpPr>
        <p:spPr>
          <a:xfrm>
            <a:off x="8640238"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grpSp>
        <p:nvGrpSpPr>
          <p:cNvPr id="44" name="Group 43"/>
          <p:cNvGrpSpPr/>
          <p:nvPr/>
        </p:nvGrpSpPr>
        <p:grpSpPr>
          <a:xfrm>
            <a:off x="873468" y="1890995"/>
            <a:ext cx="5926829" cy="1395675"/>
            <a:chOff x="873468" y="1890995"/>
            <a:chExt cx="5926829" cy="1395675"/>
          </a:xfrm>
        </p:grpSpPr>
        <p:sp>
          <p:nvSpPr>
            <p:cNvPr id="14" name="Oval 13"/>
            <p:cNvSpPr/>
            <p:nvPr/>
          </p:nvSpPr>
          <p:spPr>
            <a:xfrm>
              <a:off x="948711" y="2158738"/>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33" idx="2"/>
            </p:cNvCxnSpPr>
            <p:nvPr/>
          </p:nvCxnSpPr>
          <p:spPr>
            <a:xfrm flipV="1">
              <a:off x="2966048" y="2037111"/>
              <a:ext cx="1784316" cy="267743"/>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750364" y="1890995"/>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73469" y="2994439"/>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35" idx="6"/>
              <a:endCxn id="33" idx="2"/>
            </p:cNvCxnSpPr>
            <p:nvPr/>
          </p:nvCxnSpPr>
          <p:spPr>
            <a:xfrm flipV="1">
              <a:off x="2890806" y="2037111"/>
              <a:ext cx="1859558" cy="1103444"/>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73468" y="2449340"/>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82960" y="2723838"/>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39" idx="6"/>
              <a:endCxn id="40" idx="2"/>
            </p:cNvCxnSpPr>
            <p:nvPr/>
          </p:nvCxnSpPr>
          <p:spPr>
            <a:xfrm>
              <a:off x="2890805" y="2595456"/>
              <a:ext cx="1892155" cy="274498"/>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709019" y="2173432"/>
            <a:ext cx="6105748" cy="1134868"/>
            <a:chOff x="4709019" y="2173432"/>
            <a:chExt cx="6105748" cy="1134868"/>
          </a:xfrm>
        </p:grpSpPr>
        <p:sp>
          <p:nvSpPr>
            <p:cNvPr id="47" name="Oval 46"/>
            <p:cNvSpPr/>
            <p:nvPr/>
          </p:nvSpPr>
          <p:spPr>
            <a:xfrm>
              <a:off x="4709019" y="2173432"/>
              <a:ext cx="2017337" cy="54365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7" idx="6"/>
              <a:endCxn id="49" idx="2"/>
            </p:cNvCxnSpPr>
            <p:nvPr/>
          </p:nvCxnSpPr>
          <p:spPr>
            <a:xfrm flipV="1">
              <a:off x="6726356" y="2329342"/>
              <a:ext cx="2071074" cy="11591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797430" y="2183226"/>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797429" y="3016069"/>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797429" y="2732705"/>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2" idx="6"/>
              <a:endCxn id="53" idx="2"/>
            </p:cNvCxnSpPr>
            <p:nvPr/>
          </p:nvCxnSpPr>
          <p:spPr>
            <a:xfrm flipV="1">
              <a:off x="6814766" y="2878821"/>
              <a:ext cx="1982663" cy="283364"/>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normAutofit fontScale="92500"/>
          </a:bodyPr>
          <a:lstStyle/>
          <a:p>
            <a:fld id="{D91705B9-9213-4B4F-BCFF-C5D951B245FF}" type="slidenum">
              <a:rPr lang="en-US" smtClean="0"/>
              <a:pPr/>
              <a:t>11</a:t>
            </a:fld>
            <a:endParaRPr lang="en-US" dirty="0"/>
          </a:p>
        </p:txBody>
      </p:sp>
    </p:spTree>
    <p:extLst>
      <p:ext uri="{BB962C8B-B14F-4D97-AF65-F5344CB8AC3E}">
        <p14:creationId xmlns:p14="http://schemas.microsoft.com/office/powerpoint/2010/main" val="6320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5566" y="96986"/>
            <a:ext cx="8873711" cy="6656291"/>
          </a:xfrm>
          <a:prstGeom prst="rect">
            <a:avLst/>
          </a:prstGeom>
        </p:spPr>
      </p:pic>
      <p:sp>
        <p:nvSpPr>
          <p:cNvPr id="6" name="Textfeld 5"/>
          <p:cNvSpPr txBox="1"/>
          <p:nvPr/>
        </p:nvSpPr>
        <p:spPr>
          <a:xfrm>
            <a:off x="270274" y="325261"/>
            <a:ext cx="1603324" cy="923330"/>
          </a:xfrm>
          <a:prstGeom prst="rect">
            <a:avLst/>
          </a:prstGeom>
          <a:noFill/>
        </p:spPr>
        <p:txBody>
          <a:bodyPr wrap="none" rtlCol="0">
            <a:spAutoFit/>
          </a:bodyPr>
          <a:lstStyle/>
          <a:p>
            <a:r>
              <a:rPr lang="de-DE" dirty="0" err="1" smtClean="0">
                <a:latin typeface="Franklin Gothic Book" panose="020B0503020102020204" pitchFamily="34" charset="0"/>
              </a:rPr>
              <a:t>Voltage</a:t>
            </a:r>
            <a:r>
              <a:rPr lang="de-DE" dirty="0" smtClean="0">
                <a:latin typeface="Franklin Gothic Book" panose="020B0503020102020204" pitchFamily="34" charset="0"/>
              </a:rPr>
              <a:t> </a:t>
            </a:r>
          </a:p>
          <a:p>
            <a:r>
              <a:rPr lang="de-DE" dirty="0" smtClean="0">
                <a:latin typeface="Franklin Gothic Book" panose="020B0503020102020204" pitchFamily="34" charset="0"/>
              </a:rPr>
              <a:t>Measurement </a:t>
            </a:r>
          </a:p>
          <a:p>
            <a:r>
              <a:rPr lang="de-DE" dirty="0" err="1" smtClean="0">
                <a:latin typeface="Franklin Gothic Book" panose="020B0503020102020204" pitchFamily="34" charset="0"/>
              </a:rPr>
              <a:t>variants</a:t>
            </a:r>
            <a:endParaRPr lang="de-DE" dirty="0" smtClean="0">
              <a:latin typeface="Franklin Gothic Book" panose="020B0503020102020204" pitchFamily="34" charset="0"/>
            </a:endParaRPr>
          </a:p>
        </p:txBody>
      </p:sp>
      <p:sp>
        <p:nvSpPr>
          <p:cNvPr id="7" name="Textfeld 6"/>
          <p:cNvSpPr txBox="1"/>
          <p:nvPr/>
        </p:nvSpPr>
        <p:spPr>
          <a:xfrm>
            <a:off x="6277654" y="578848"/>
            <a:ext cx="1603324" cy="923330"/>
          </a:xfrm>
          <a:prstGeom prst="rect">
            <a:avLst/>
          </a:prstGeom>
          <a:noFill/>
        </p:spPr>
        <p:txBody>
          <a:bodyPr wrap="none" rtlCol="0">
            <a:spAutoFit/>
          </a:bodyPr>
          <a:lstStyle/>
          <a:p>
            <a:r>
              <a:rPr lang="de-DE" dirty="0" err="1" smtClean="0">
                <a:solidFill>
                  <a:schemeClr val="bg1"/>
                </a:solidFill>
                <a:latin typeface="Franklin Gothic Book" panose="020B0503020102020204" pitchFamily="34" charset="0"/>
              </a:rPr>
              <a:t>Current</a:t>
            </a:r>
            <a:r>
              <a:rPr lang="de-DE" dirty="0" smtClean="0">
                <a:solidFill>
                  <a:schemeClr val="bg1"/>
                </a:solidFill>
                <a:latin typeface="Franklin Gothic Book" panose="020B0503020102020204" pitchFamily="34" charset="0"/>
              </a:rPr>
              <a:t> </a:t>
            </a:r>
          </a:p>
          <a:p>
            <a:r>
              <a:rPr lang="de-DE" dirty="0" smtClean="0">
                <a:solidFill>
                  <a:schemeClr val="bg1"/>
                </a:solidFill>
                <a:latin typeface="Franklin Gothic Book" panose="020B0503020102020204" pitchFamily="34" charset="0"/>
              </a:rPr>
              <a:t>Measurement </a:t>
            </a:r>
          </a:p>
          <a:p>
            <a:r>
              <a:rPr lang="de-DE" dirty="0" err="1" smtClean="0">
                <a:solidFill>
                  <a:schemeClr val="bg1"/>
                </a:solidFill>
                <a:latin typeface="Franklin Gothic Book" panose="020B0503020102020204" pitchFamily="34" charset="0"/>
              </a:rPr>
              <a:t>variants</a:t>
            </a:r>
            <a:endParaRPr lang="de-DE" dirty="0" smtClean="0">
              <a:solidFill>
                <a:schemeClr val="bg1"/>
              </a:solidFill>
              <a:latin typeface="Franklin Gothic Book" panose="020B0503020102020204" pitchFamily="34" charset="0"/>
            </a:endParaRPr>
          </a:p>
        </p:txBody>
      </p:sp>
      <p:cxnSp>
        <p:nvCxnSpPr>
          <p:cNvPr id="8" name="Gerade Verbindung mit Pfeil 7"/>
          <p:cNvCxnSpPr>
            <a:stCxn id="6" idx="2"/>
          </p:cNvCxnSpPr>
          <p:nvPr/>
        </p:nvCxnSpPr>
        <p:spPr>
          <a:xfrm>
            <a:off x="1248363" y="971592"/>
            <a:ext cx="1756926" cy="1699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p:cNvCxnSpPr>
            <a:stCxn id="7" idx="1"/>
          </p:cNvCxnSpPr>
          <p:nvPr/>
        </p:nvCxnSpPr>
        <p:spPr>
          <a:xfrm flipH="1" flipV="1">
            <a:off x="5620357" y="1025060"/>
            <a:ext cx="657297" cy="1545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8806" y="5665569"/>
            <a:ext cx="1599349" cy="1200329"/>
          </a:xfrm>
          <a:prstGeom prst="rect">
            <a:avLst/>
          </a:prstGeom>
          <a:noFill/>
        </p:spPr>
        <p:txBody>
          <a:bodyPr wrap="none" rtlCol="0">
            <a:spAutoFit/>
          </a:bodyPr>
          <a:lstStyle/>
          <a:p>
            <a:r>
              <a:rPr lang="en-US" dirty="0" smtClean="0">
                <a:latin typeface="Franklin Gothic Book" panose="020B0503020102020204" pitchFamily="34" charset="0"/>
              </a:rPr>
              <a:t>1 repository</a:t>
            </a:r>
          </a:p>
          <a:p>
            <a:r>
              <a:rPr lang="en-US" dirty="0" smtClean="0">
                <a:latin typeface="Franklin Gothic Book" panose="020B0503020102020204" pitchFamily="34" charset="0"/>
              </a:rPr>
              <a:t>1 build system</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t>12</a:t>
            </a:fld>
            <a:endParaRPr lang="en-US"/>
          </a:p>
        </p:txBody>
      </p:sp>
    </p:spTree>
    <p:extLst>
      <p:ext uri="{BB962C8B-B14F-4D97-AF65-F5344CB8AC3E}">
        <p14:creationId xmlns:p14="http://schemas.microsoft.com/office/powerpoint/2010/main" val="1366362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708" y="162699"/>
            <a:ext cx="6244281" cy="468321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364" y="2512055"/>
            <a:ext cx="5123935" cy="3842952"/>
          </a:xfrm>
          <a:prstGeom prst="rect">
            <a:avLst/>
          </a:prstGeom>
        </p:spPr>
      </p:pic>
      <p:sp>
        <p:nvSpPr>
          <p:cNvPr id="6" name="TextBox 5"/>
          <p:cNvSpPr txBox="1"/>
          <p:nvPr/>
        </p:nvSpPr>
        <p:spPr>
          <a:xfrm>
            <a:off x="10932139" y="1933453"/>
            <a:ext cx="1017907" cy="369332"/>
          </a:xfrm>
          <a:prstGeom prst="rect">
            <a:avLst/>
          </a:prstGeom>
          <a:noFill/>
        </p:spPr>
        <p:txBody>
          <a:bodyPr wrap="none" rtlCol="0">
            <a:spAutoFit/>
          </a:bodyPr>
          <a:lstStyle/>
          <a:p>
            <a:r>
              <a:rPr lang="en-US" dirty="0" smtClean="0">
                <a:latin typeface="Franklin Gothic Book" panose="020B0503020102020204" pitchFamily="34" charset="0"/>
              </a:rPr>
              <a:t>50 parts</a:t>
            </a:r>
            <a:endParaRPr lang="en-US" dirty="0">
              <a:latin typeface="Franklin Gothic Book" panose="020B0503020102020204" pitchFamily="34" charset="0"/>
            </a:endParaRPr>
          </a:p>
        </p:txBody>
      </p:sp>
      <p:sp>
        <p:nvSpPr>
          <p:cNvPr id="7" name="TextBox 6"/>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a:t>
            </a:r>
            <a:r>
              <a:rPr lang="en-US" dirty="0" smtClean="0">
                <a:latin typeface="Franklin Gothic Book" panose="020B0503020102020204" pitchFamily="34" charset="0"/>
              </a:rPr>
              <a:t>repository</a:t>
            </a:r>
          </a:p>
          <a:p>
            <a:r>
              <a:rPr lang="en-US" dirty="0" smtClean="0">
                <a:latin typeface="Franklin Gothic Book" panose="020B0503020102020204" pitchFamily="34" charset="0"/>
              </a:rPr>
              <a:t>1 build system</a:t>
            </a:r>
          </a:p>
          <a:p>
            <a:r>
              <a:rPr lang="en-US" dirty="0">
                <a:latin typeface="Franklin Gothic Book" panose="020B0503020102020204" pitchFamily="34" charset="0"/>
              </a:rPr>
              <a:t>5</a:t>
            </a:r>
            <a:r>
              <a:rPr lang="en-US" dirty="0" smtClean="0">
                <a:latin typeface="Franklin Gothic Book" panose="020B0503020102020204" pitchFamily="34" charset="0"/>
              </a:rPr>
              <a:t>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2" name="Slide Number Placeholder 1"/>
          <p:cNvSpPr>
            <a:spLocks noGrp="1"/>
          </p:cNvSpPr>
          <p:nvPr>
            <p:ph type="sldNum" sz="quarter" idx="12"/>
          </p:nvPr>
        </p:nvSpPr>
        <p:spPr/>
        <p:txBody>
          <a:bodyPr>
            <a:normAutofit fontScale="92500"/>
          </a:bodyPr>
          <a:lstStyle/>
          <a:p>
            <a:fld id="{D91705B9-9213-4B4F-BCFF-C5D951B245FF}" type="slidenum">
              <a:rPr lang="en-US" smtClean="0"/>
              <a:t>13</a:t>
            </a:fld>
            <a:endParaRPr lang="en-US"/>
          </a:p>
        </p:txBody>
      </p:sp>
    </p:spTree>
    <p:extLst>
      <p:ext uri="{BB962C8B-B14F-4D97-AF65-F5344CB8AC3E}">
        <p14:creationId xmlns:p14="http://schemas.microsoft.com/office/powerpoint/2010/main" val="3288471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83" y="201827"/>
            <a:ext cx="4967416" cy="372556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8285" y="686829"/>
            <a:ext cx="3024909" cy="235190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3816" y="699091"/>
            <a:ext cx="3418159" cy="2236573"/>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6190" y="3621568"/>
            <a:ext cx="2937004" cy="2516005"/>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3816" y="3621568"/>
            <a:ext cx="2940054" cy="2743200"/>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5425" y="4647832"/>
            <a:ext cx="1921970" cy="1349311"/>
          </a:xfrm>
          <a:prstGeom prst="rect">
            <a:avLst/>
          </a:prstGeom>
        </p:spPr>
      </p:pic>
      <p:sp>
        <p:nvSpPr>
          <p:cNvPr id="10" name="Textfeld 9"/>
          <p:cNvSpPr txBox="1"/>
          <p:nvPr/>
        </p:nvSpPr>
        <p:spPr>
          <a:xfrm>
            <a:off x="378173" y="408976"/>
            <a:ext cx="2953373" cy="461665"/>
          </a:xfrm>
          <a:prstGeom prst="rect">
            <a:avLst/>
          </a:prstGeom>
          <a:noFill/>
        </p:spPr>
        <p:txBody>
          <a:bodyPr wrap="none" rtlCol="0">
            <a:spAutoFit/>
          </a:bodyPr>
          <a:lstStyle/>
          <a:p>
            <a:r>
              <a:rPr lang="en-US" sz="2400" dirty="0" smtClean="0">
                <a:solidFill>
                  <a:schemeClr val="bg1"/>
                </a:solidFill>
                <a:latin typeface="Franklin Gothic Book" panose="020B0503020102020204" pitchFamily="34" charset="0"/>
              </a:rPr>
              <a:t>Configurable Sources</a:t>
            </a:r>
            <a:endParaRPr lang="en-US" sz="2400" dirty="0">
              <a:solidFill>
                <a:schemeClr val="bg1"/>
              </a:solidFill>
              <a:latin typeface="Franklin Gothic Book" panose="020B0503020102020204" pitchFamily="34" charset="0"/>
            </a:endParaRPr>
          </a:p>
        </p:txBody>
      </p:sp>
      <p:sp>
        <p:nvSpPr>
          <p:cNvPr id="13" name="Textfeld 12"/>
          <p:cNvSpPr txBox="1"/>
          <p:nvPr/>
        </p:nvSpPr>
        <p:spPr>
          <a:xfrm>
            <a:off x="5622914" y="85810"/>
            <a:ext cx="2375650" cy="646331"/>
          </a:xfrm>
          <a:prstGeom prst="rect">
            <a:avLst/>
          </a:prstGeom>
          <a:noFill/>
        </p:spPr>
        <p:txBody>
          <a:bodyPr wrap="none" rtlCol="0">
            <a:spAutoFit/>
          </a:bodyPr>
          <a:lstStyle/>
          <a:p>
            <a:r>
              <a:rPr lang="en-US" dirty="0" smtClean="0">
                <a:latin typeface="Franklin Gothic Book" panose="020B0503020102020204" pitchFamily="34" charset="0"/>
              </a:rPr>
              <a:t>Voltage Measurement </a:t>
            </a:r>
          </a:p>
          <a:p>
            <a:pPr algn="ctr"/>
            <a:r>
              <a:rPr lang="en-US" dirty="0" smtClean="0">
                <a:latin typeface="Franklin Gothic Book" panose="020B0503020102020204" pitchFamily="34" charset="0"/>
              </a:rPr>
              <a:t>Configurations</a:t>
            </a:r>
            <a:endParaRPr lang="en-US" dirty="0">
              <a:latin typeface="Franklin Gothic Book" panose="020B0503020102020204" pitchFamily="34" charset="0"/>
            </a:endParaRPr>
          </a:p>
        </p:txBody>
      </p:sp>
      <p:sp>
        <p:nvSpPr>
          <p:cNvPr id="14" name="Textfeld 13"/>
          <p:cNvSpPr txBox="1"/>
          <p:nvPr/>
        </p:nvSpPr>
        <p:spPr>
          <a:xfrm>
            <a:off x="9148954" y="85810"/>
            <a:ext cx="2327881" cy="646331"/>
          </a:xfrm>
          <a:prstGeom prst="rect">
            <a:avLst/>
          </a:prstGeom>
          <a:noFill/>
        </p:spPr>
        <p:txBody>
          <a:bodyPr wrap="none" rtlCol="0">
            <a:spAutoFit/>
          </a:bodyPr>
          <a:lstStyle/>
          <a:p>
            <a:pPr algn="ctr"/>
            <a:r>
              <a:rPr lang="en-US" dirty="0" smtClean="0">
                <a:latin typeface="Franklin Gothic Book" panose="020B0503020102020204" pitchFamily="34" charset="0"/>
              </a:rPr>
              <a:t>Current Measurement</a:t>
            </a:r>
          </a:p>
          <a:p>
            <a:pPr algn="ctr"/>
            <a:r>
              <a:rPr lang="en-US" dirty="0" smtClean="0">
                <a:latin typeface="Franklin Gothic Book" panose="020B0503020102020204" pitchFamily="34" charset="0"/>
              </a:rPr>
              <a:t>Configurations</a:t>
            </a:r>
            <a:endParaRPr lang="en-US" dirty="0">
              <a:latin typeface="Franklin Gothic Book" panose="020B0503020102020204" pitchFamily="34" charset="0"/>
            </a:endParaRPr>
          </a:p>
        </p:txBody>
      </p:sp>
      <p:sp>
        <p:nvSpPr>
          <p:cNvPr id="29" name="TextBox 28"/>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a:t>
            </a:r>
            <a:r>
              <a:rPr lang="en-US" dirty="0" smtClean="0">
                <a:latin typeface="Franklin Gothic Book" panose="020B0503020102020204" pitchFamily="34" charset="0"/>
              </a:rPr>
              <a:t>repository</a:t>
            </a:r>
          </a:p>
          <a:p>
            <a:r>
              <a:rPr lang="en-US" dirty="0" smtClean="0">
                <a:latin typeface="Franklin Gothic Book" panose="020B0503020102020204" pitchFamily="34" charset="0"/>
              </a:rPr>
              <a:t>1 build system</a:t>
            </a:r>
          </a:p>
          <a:p>
            <a:r>
              <a:rPr lang="en-US" dirty="0">
                <a:latin typeface="Franklin Gothic Book" panose="020B0503020102020204" pitchFamily="34" charset="0"/>
              </a:rPr>
              <a:t>2</a:t>
            </a:r>
            <a:r>
              <a:rPr lang="en-US" dirty="0" smtClean="0">
                <a:latin typeface="Franklin Gothic Book" panose="020B0503020102020204" pitchFamily="34" charset="0"/>
              </a:rPr>
              <a:t>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8" name="Slide Number Placeholder 7"/>
          <p:cNvSpPr>
            <a:spLocks noGrp="1"/>
          </p:cNvSpPr>
          <p:nvPr>
            <p:ph type="sldNum" sz="quarter" idx="12"/>
          </p:nvPr>
        </p:nvSpPr>
        <p:spPr/>
        <p:txBody>
          <a:bodyPr>
            <a:normAutofit fontScale="92500"/>
          </a:bodyPr>
          <a:lstStyle/>
          <a:p>
            <a:fld id="{D91705B9-9213-4B4F-BCFF-C5D951B245FF}" type="slidenum">
              <a:rPr lang="en-US" smtClean="0"/>
              <a:t>14</a:t>
            </a:fld>
            <a:endParaRPr lang="en-US"/>
          </a:p>
        </p:txBody>
      </p:sp>
    </p:spTree>
    <p:extLst>
      <p:ext uri="{BB962C8B-B14F-4D97-AF65-F5344CB8AC3E}">
        <p14:creationId xmlns:p14="http://schemas.microsoft.com/office/powerpoint/2010/main" val="2567201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err="1" smtClean="0"/>
              <a:t>Versioned</a:t>
            </a:r>
            <a:r>
              <a:rPr lang="de-DE" sz="6000" dirty="0" smtClean="0"/>
              <a:t> </a:t>
            </a:r>
            <a:r>
              <a:rPr lang="de-DE" sz="6000" dirty="0" err="1" smtClean="0"/>
              <a:t>Dependency</a:t>
            </a:r>
            <a:r>
              <a:rPr lang="de-DE" sz="6000" dirty="0" smtClean="0"/>
              <a:t> Management</a:t>
            </a:r>
            <a:endParaRPr lang="en-US" sz="6000" dirty="0"/>
          </a:p>
        </p:txBody>
      </p:sp>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pPr/>
              <a:t>15</a:t>
            </a:fld>
            <a:endParaRPr lang="en-US" dirty="0"/>
          </a:p>
        </p:txBody>
      </p:sp>
    </p:spTree>
    <p:extLst>
      <p:ext uri="{BB962C8B-B14F-4D97-AF65-F5344CB8AC3E}">
        <p14:creationId xmlns:p14="http://schemas.microsoft.com/office/powerpoint/2010/main" val="424831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a:off x="1662762" y="312345"/>
            <a:ext cx="2229403" cy="2866375"/>
          </a:xfrm>
          <a:prstGeom prst="rect">
            <a:avLst/>
          </a:prstGeom>
          <a:effectLst>
            <a:softEdge rad="0"/>
          </a:effectLst>
        </p:spPr>
      </p:pic>
      <p:sp>
        <p:nvSpPr>
          <p:cNvPr id="8" name="Ellipse 7"/>
          <p:cNvSpPr/>
          <p:nvPr/>
        </p:nvSpPr>
        <p:spPr>
          <a:xfrm>
            <a:off x="2752240" y="1973370"/>
            <a:ext cx="453838" cy="45383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erade Verbindung mit Pfeil 9"/>
          <p:cNvCxnSpPr>
            <a:endCxn id="8" idx="5"/>
          </p:cNvCxnSpPr>
          <p:nvPr/>
        </p:nvCxnSpPr>
        <p:spPr>
          <a:xfrm flipH="1" flipV="1">
            <a:off x="3139615" y="2360745"/>
            <a:ext cx="2135852" cy="534855"/>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4"/>
          <a:stretch>
            <a:fillRect/>
          </a:stretch>
        </p:blipFill>
        <p:spPr>
          <a:xfrm>
            <a:off x="8217307" y="510655"/>
            <a:ext cx="2024565" cy="1644061"/>
          </a:xfrm>
          <a:prstGeom prst="rect">
            <a:avLst/>
          </a:prstGeom>
        </p:spPr>
      </p:pic>
      <p:pic>
        <p:nvPicPr>
          <p:cNvPr id="17" name="Grafik 16"/>
          <p:cNvPicPr>
            <a:picLocks noChangeAspect="1"/>
          </p:cNvPicPr>
          <p:nvPr/>
        </p:nvPicPr>
        <p:blipFill>
          <a:blip r:embed="rId5"/>
          <a:stretch>
            <a:fillRect/>
          </a:stretch>
        </p:blipFill>
        <p:spPr>
          <a:xfrm>
            <a:off x="9108554" y="3399433"/>
            <a:ext cx="2105319" cy="2695951"/>
          </a:xfrm>
          <a:prstGeom prst="rect">
            <a:avLst/>
          </a:prstGeom>
        </p:spPr>
      </p:pic>
      <p:pic>
        <p:nvPicPr>
          <p:cNvPr id="18" name="Grafik 17"/>
          <p:cNvPicPr>
            <a:picLocks noChangeAspect="1"/>
          </p:cNvPicPr>
          <p:nvPr/>
        </p:nvPicPr>
        <p:blipFill>
          <a:blip r:embed="rId6"/>
          <a:stretch>
            <a:fillRect/>
          </a:stretch>
        </p:blipFill>
        <p:spPr>
          <a:xfrm flipH="1">
            <a:off x="905022" y="4167227"/>
            <a:ext cx="2620048" cy="1991003"/>
          </a:xfrm>
          <a:prstGeom prst="rect">
            <a:avLst/>
          </a:prstGeom>
        </p:spPr>
      </p:pic>
      <p:sp>
        <p:nvSpPr>
          <p:cNvPr id="19" name="Ellipse 18"/>
          <p:cNvSpPr/>
          <p:nvPr/>
        </p:nvSpPr>
        <p:spPr>
          <a:xfrm>
            <a:off x="2895257" y="4167227"/>
            <a:ext cx="629813" cy="629813"/>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Gerade Verbindung mit Pfeil 19"/>
          <p:cNvCxnSpPr/>
          <p:nvPr/>
        </p:nvCxnSpPr>
        <p:spPr>
          <a:xfrm flipH="1">
            <a:off x="3510555" y="4167227"/>
            <a:ext cx="1764912" cy="314907"/>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8336533" y="1419552"/>
            <a:ext cx="527898" cy="52789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p:cNvSpPr/>
          <p:nvPr/>
        </p:nvSpPr>
        <p:spPr>
          <a:xfrm>
            <a:off x="9790504" y="4352022"/>
            <a:ext cx="571407" cy="571407"/>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p:cNvCxnSpPr>
            <a:endCxn id="23" idx="3"/>
          </p:cNvCxnSpPr>
          <p:nvPr/>
        </p:nvCxnSpPr>
        <p:spPr>
          <a:xfrm flipV="1">
            <a:off x="7079673" y="1870141"/>
            <a:ext cx="1334169" cy="102545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24" idx="2"/>
          </p:cNvCxnSpPr>
          <p:nvPr/>
        </p:nvCxnSpPr>
        <p:spPr>
          <a:xfrm>
            <a:off x="7193805" y="4167227"/>
            <a:ext cx="2596699" cy="47049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5275467" y="2563532"/>
            <a:ext cx="1918338" cy="2537819"/>
            <a:chOff x="5275467" y="2563532"/>
            <a:chExt cx="1918338" cy="2537819"/>
          </a:xfrm>
        </p:grpSpPr>
        <p:sp>
          <p:nvSpPr>
            <p:cNvPr id="13" name="Textfeld 12"/>
            <p:cNvSpPr txBox="1"/>
            <p:nvPr/>
          </p:nvSpPr>
          <p:spPr>
            <a:xfrm>
              <a:off x="5761857" y="4393465"/>
              <a:ext cx="1015021" cy="707886"/>
            </a:xfrm>
            <a:prstGeom prst="rect">
              <a:avLst/>
            </a:prstGeom>
            <a:noFill/>
          </p:spPr>
          <p:txBody>
            <a:bodyPr wrap="none" rtlCol="0">
              <a:spAutoFit/>
            </a:bodyPr>
            <a:lstStyle/>
            <a:p>
              <a:r>
                <a:rPr lang="de-DE" sz="4000" dirty="0" smtClean="0">
                  <a:latin typeface="Franklin Gothic Book" panose="020B0503020102020204" pitchFamily="34" charset="0"/>
                </a:rPr>
                <a:t>SPL</a:t>
              </a:r>
              <a:endParaRPr lang="en-US" sz="4000" dirty="0">
                <a:latin typeface="Franklin Gothic Book" panose="020B0503020102020204" pitchFamily="34" charset="0"/>
              </a:endParaRPr>
            </a:p>
          </p:txBody>
        </p:sp>
        <p:pic>
          <p:nvPicPr>
            <p:cNvPr id="2052" name="Picture 4" descr="Git - Logo Downloa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467" y="2563532"/>
              <a:ext cx="1918338" cy="191833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022" y="31234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922" y="4167227"/>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9584" y="51065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3842" y="3393567"/>
            <a:ext cx="574346" cy="5743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fontScale="92500"/>
          </a:bodyPr>
          <a:lstStyle/>
          <a:p>
            <a:fld id="{D91705B9-9213-4B4F-BCFF-C5D951B245FF}" type="slidenum">
              <a:rPr lang="en-US" smtClean="0"/>
              <a:t>16</a:t>
            </a:fld>
            <a:endParaRPr lang="en-US"/>
          </a:p>
        </p:txBody>
      </p:sp>
    </p:spTree>
    <p:extLst>
      <p:ext uri="{BB962C8B-B14F-4D97-AF65-F5344CB8AC3E}">
        <p14:creationId xmlns:p14="http://schemas.microsoft.com/office/powerpoint/2010/main" val="720419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en-US" sz="6000" dirty="0" smtClean="0"/>
              <a:t>Conclusion</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17</a:t>
            </a:fld>
            <a:endParaRPr lang="en-US" dirty="0"/>
          </a:p>
        </p:txBody>
      </p:sp>
    </p:spTree>
    <p:extLst>
      <p:ext uri="{BB962C8B-B14F-4D97-AF65-F5344CB8AC3E}">
        <p14:creationId xmlns:p14="http://schemas.microsoft.com/office/powerpoint/2010/main" val="2640714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8"/>
          <p:cNvGrpSpPr/>
          <p:nvPr/>
        </p:nvGrpSpPr>
        <p:grpSpPr>
          <a:xfrm>
            <a:off x="8772230" y="5592271"/>
            <a:ext cx="1196937" cy="686421"/>
            <a:chOff x="9013299" y="4579495"/>
            <a:chExt cx="1196937" cy="686421"/>
          </a:xfrm>
        </p:grpSpPr>
        <p:sp>
          <p:nvSpPr>
            <p:cNvPr id="4"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 name="Rectangle 59"/>
            <p:cNvSpPr/>
            <p:nvPr/>
          </p:nvSpPr>
          <p:spPr>
            <a:xfrm rot="16200000">
              <a:off x="9749212" y="4796835"/>
              <a:ext cx="614271" cy="307777"/>
            </a:xfrm>
            <a:prstGeom prst="rect">
              <a:avLst/>
            </a:prstGeom>
          </p:spPr>
          <p:txBody>
            <a:bodyPr wrap="none">
              <a:spAutoFit/>
            </a:bodyPr>
            <a:lstStyle/>
            <a:p>
              <a:r>
                <a:rPr lang="de-DE" sz="1100" b="1"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smtClean="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6"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9"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178"/>
          <p:cNvSpPr/>
          <p:nvPr/>
        </p:nvSpPr>
        <p:spPr>
          <a:xfrm>
            <a:off x="4232629" y="513110"/>
            <a:ext cx="4405983" cy="2952164"/>
          </a:xfrm>
          <a:custGeom>
            <a:avLst/>
            <a:gdLst>
              <a:gd name="connsiteX0" fmla="*/ 0 w 2174906"/>
              <a:gd name="connsiteY0" fmla="*/ 0 h 937424"/>
              <a:gd name="connsiteX1" fmla="*/ 2174906 w 2174906"/>
              <a:gd name="connsiteY1" fmla="*/ 0 h 937424"/>
              <a:gd name="connsiteX2" fmla="*/ 2174906 w 2174906"/>
              <a:gd name="connsiteY2" fmla="*/ 937424 h 937424"/>
              <a:gd name="connsiteX3" fmla="*/ 0 w 2174906"/>
              <a:gd name="connsiteY3" fmla="*/ 937424 h 937424"/>
              <a:gd name="connsiteX4" fmla="*/ 0 w 2174906"/>
              <a:gd name="connsiteY4" fmla="*/ 0 h 937424"/>
              <a:gd name="connsiteX0" fmla="*/ 0 w 2174906"/>
              <a:gd name="connsiteY0" fmla="*/ 0 h 937424"/>
              <a:gd name="connsiteX1" fmla="*/ 2174906 w 2174906"/>
              <a:gd name="connsiteY1" fmla="*/ 937424 h 937424"/>
              <a:gd name="connsiteX2" fmla="*/ 0 w 2174906"/>
              <a:gd name="connsiteY2" fmla="*/ 937424 h 937424"/>
              <a:gd name="connsiteX3" fmla="*/ 0 w 2174906"/>
              <a:gd name="connsiteY3" fmla="*/ 0 h 937424"/>
              <a:gd name="connsiteX0" fmla="*/ 22216 w 2174906"/>
              <a:gd name="connsiteY0" fmla="*/ 0 h 936696"/>
              <a:gd name="connsiteX1" fmla="*/ 2174906 w 2174906"/>
              <a:gd name="connsiteY1" fmla="*/ 936696 h 936696"/>
              <a:gd name="connsiteX2" fmla="*/ 0 w 2174906"/>
              <a:gd name="connsiteY2" fmla="*/ 936696 h 936696"/>
              <a:gd name="connsiteX3" fmla="*/ 22216 w 2174906"/>
              <a:gd name="connsiteY3" fmla="*/ 0 h 936696"/>
              <a:gd name="connsiteX0" fmla="*/ 30897 w 2174906"/>
              <a:gd name="connsiteY0" fmla="*/ 0 h 935241"/>
              <a:gd name="connsiteX1" fmla="*/ 2174906 w 2174906"/>
              <a:gd name="connsiteY1" fmla="*/ 935241 h 935241"/>
              <a:gd name="connsiteX2" fmla="*/ 0 w 2174906"/>
              <a:gd name="connsiteY2" fmla="*/ 935241 h 935241"/>
              <a:gd name="connsiteX3" fmla="*/ 30897 w 2174906"/>
              <a:gd name="connsiteY3" fmla="*/ 0 h 935241"/>
              <a:gd name="connsiteX0" fmla="*/ 25688 w 2174906"/>
              <a:gd name="connsiteY0" fmla="*/ 0 h 935969"/>
              <a:gd name="connsiteX1" fmla="*/ 2174906 w 2174906"/>
              <a:gd name="connsiteY1" fmla="*/ 935969 h 935969"/>
              <a:gd name="connsiteX2" fmla="*/ 0 w 2174906"/>
              <a:gd name="connsiteY2" fmla="*/ 935969 h 935969"/>
              <a:gd name="connsiteX3" fmla="*/ 25688 w 2174906"/>
              <a:gd name="connsiteY3" fmla="*/ 0 h 935969"/>
              <a:gd name="connsiteX0" fmla="*/ 0 w 2149218"/>
              <a:gd name="connsiteY0" fmla="*/ 0 h 935969"/>
              <a:gd name="connsiteX1" fmla="*/ 2149218 w 2149218"/>
              <a:gd name="connsiteY1" fmla="*/ 935969 h 935969"/>
              <a:gd name="connsiteX2" fmla="*/ 3829 w 2149218"/>
              <a:gd name="connsiteY2" fmla="*/ 934514 h 935969"/>
              <a:gd name="connsiteX3" fmla="*/ 0 w 2149218"/>
              <a:gd name="connsiteY3" fmla="*/ 0 h 935969"/>
              <a:gd name="connsiteX0" fmla="*/ 58 w 2149276"/>
              <a:gd name="connsiteY0" fmla="*/ 0 h 935969"/>
              <a:gd name="connsiteX1" fmla="*/ 2149276 w 2149276"/>
              <a:gd name="connsiteY1" fmla="*/ 935969 h 935969"/>
              <a:gd name="connsiteX2" fmla="*/ 414 w 2149276"/>
              <a:gd name="connsiteY2" fmla="*/ 934514 h 935969"/>
              <a:gd name="connsiteX3" fmla="*/ 58 w 2149276"/>
              <a:gd name="connsiteY3" fmla="*/ 0 h 935969"/>
            </a:gdLst>
            <a:ahLst/>
            <a:cxnLst>
              <a:cxn ang="0">
                <a:pos x="connsiteX0" y="connsiteY0"/>
              </a:cxn>
              <a:cxn ang="0">
                <a:pos x="connsiteX1" y="connsiteY1"/>
              </a:cxn>
              <a:cxn ang="0">
                <a:pos x="connsiteX2" y="connsiteY2"/>
              </a:cxn>
              <a:cxn ang="0">
                <a:pos x="connsiteX3" y="connsiteY3"/>
              </a:cxn>
            </a:cxnLst>
            <a:rect l="l" t="t" r="r" b="b"/>
            <a:pathLst>
              <a:path w="2149276" h="935969">
                <a:moveTo>
                  <a:pt x="58" y="0"/>
                </a:moveTo>
                <a:lnTo>
                  <a:pt x="2149276" y="935969"/>
                </a:lnTo>
                <a:lnTo>
                  <a:pt x="414" y="934514"/>
                </a:lnTo>
                <a:cubicBezTo>
                  <a:pt x="-862" y="623009"/>
                  <a:pt x="1334" y="311505"/>
                  <a:pt x="58" y="0"/>
                </a:cubicBezTo>
                <a:close/>
              </a:path>
            </a:pathLst>
          </a:cu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1" name="Rectangle 57"/>
          <p:cNvSpPr/>
          <p:nvPr/>
        </p:nvSpPr>
        <p:spPr>
          <a:xfrm>
            <a:off x="7983747" y="2850448"/>
            <a:ext cx="795912" cy="595947"/>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356" h="554881">
                <a:moveTo>
                  <a:pt x="0" y="152400"/>
                </a:moveTo>
                <a:lnTo>
                  <a:pt x="606482" y="0"/>
                </a:lnTo>
                <a:cubicBezTo>
                  <a:pt x="604101" y="184960"/>
                  <a:pt x="611244" y="365158"/>
                  <a:pt x="608863" y="550118"/>
                </a:cubicBezTo>
                <a:lnTo>
                  <a:pt x="0" y="554881"/>
                </a:lnTo>
                <a:lnTo>
                  <a:pt x="0" y="15240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Textfeld 127"/>
          <p:cNvSpPr txBox="1"/>
          <p:nvPr/>
        </p:nvSpPr>
        <p:spPr>
          <a:xfrm>
            <a:off x="1857755" y="3467174"/>
            <a:ext cx="7624296" cy="307777"/>
          </a:xfrm>
          <a:prstGeom prst="rect">
            <a:avLst/>
          </a:prstGeom>
          <a:noFill/>
        </p:spPr>
        <p:txBody>
          <a:bodyPr wrap="squar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Step:                   1               *                                     2                                        *              *                  3</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3" name="Rectangle 4"/>
          <p:cNvSpPr/>
          <p:nvPr/>
        </p:nvSpPr>
        <p:spPr>
          <a:xfrm>
            <a:off x="3601791" y="1114551"/>
            <a:ext cx="129862" cy="234165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Rectangle 5"/>
          <p:cNvSpPr/>
          <p:nvPr/>
        </p:nvSpPr>
        <p:spPr>
          <a:xfrm>
            <a:off x="3784250" y="510367"/>
            <a:ext cx="450430" cy="294998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5" name="Rectangle 180"/>
          <p:cNvSpPr/>
          <p:nvPr/>
        </p:nvSpPr>
        <p:spPr>
          <a:xfrm>
            <a:off x="4228531" y="2516187"/>
            <a:ext cx="3012995" cy="940266"/>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16" name="Straight Connector 9"/>
          <p:cNvCxnSpPr/>
          <p:nvPr/>
        </p:nvCxnSpPr>
        <p:spPr>
          <a:xfrm>
            <a:off x="3641585" y="3454913"/>
            <a:ext cx="94972"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80"/>
          <p:cNvSpPr/>
          <p:nvPr/>
        </p:nvSpPr>
        <p:spPr>
          <a:xfrm>
            <a:off x="8001107" y="2193307"/>
            <a:ext cx="760904" cy="320191"/>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Flowchart: Multidocument 16"/>
          <p:cNvSpPr/>
          <p:nvPr/>
        </p:nvSpPr>
        <p:spPr>
          <a:xfrm>
            <a:off x="6593815" y="659808"/>
            <a:ext cx="595920" cy="434673"/>
          </a:xfrm>
          <a:prstGeom prst="flowChartMultidocument">
            <a:avLst/>
          </a:prstGeom>
          <a:solidFill>
            <a:srgbClr val="00B0F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Rectangle 17"/>
          <p:cNvSpPr/>
          <p:nvPr/>
        </p:nvSpPr>
        <p:spPr>
          <a:xfrm>
            <a:off x="6418626" y="1128395"/>
            <a:ext cx="929943" cy="50439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&lt;Configurable</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22" name="Group 19"/>
          <p:cNvGrpSpPr/>
          <p:nvPr/>
        </p:nvGrpSpPr>
        <p:grpSpPr>
          <a:xfrm>
            <a:off x="7336531" y="661241"/>
            <a:ext cx="607807" cy="438416"/>
            <a:chOff x="5032143" y="2377138"/>
            <a:chExt cx="594283" cy="454914"/>
          </a:xfrm>
        </p:grpSpPr>
        <p:sp>
          <p:nvSpPr>
            <p:cNvPr id="24" name="Flowchart: Document 21"/>
            <p:cNvSpPr/>
            <p:nvPr/>
          </p:nvSpPr>
          <p:spPr>
            <a:xfrm>
              <a:off x="5102775" y="2377138"/>
              <a:ext cx="523651" cy="365000"/>
            </a:xfrm>
            <a:prstGeom prst="flowChartDocumen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5" name="Flowchart: Document 22"/>
            <p:cNvSpPr/>
            <p:nvPr/>
          </p:nvSpPr>
          <p:spPr>
            <a:xfrm>
              <a:off x="5070618" y="2414991"/>
              <a:ext cx="508998" cy="383458"/>
            </a:xfrm>
            <a:prstGeom prst="flowChartDocumen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6" name="Flowchart: Document 23"/>
            <p:cNvSpPr/>
            <p:nvPr/>
          </p:nvSpPr>
          <p:spPr>
            <a:xfrm>
              <a:off x="5032143" y="2448594"/>
              <a:ext cx="508998" cy="383458"/>
            </a:xfrm>
            <a:prstGeom prst="flowChartDocumen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3" name="Rectangle 20"/>
          <p:cNvSpPr/>
          <p:nvPr/>
        </p:nvSpPr>
        <p:spPr>
          <a:xfrm>
            <a:off x="7123411" y="1140214"/>
            <a:ext cx="949432" cy="3458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&lt;Configuration</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Data&gt;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8" name="Flowchart: Multidocument 25"/>
          <p:cNvSpPr/>
          <p:nvPr/>
        </p:nvSpPr>
        <p:spPr>
          <a:xfrm>
            <a:off x="8025314" y="659815"/>
            <a:ext cx="598620" cy="434673"/>
          </a:xfrm>
          <a:prstGeom prst="flowChartMultidocument">
            <a:avLst/>
          </a:prstGeom>
          <a:solidFill>
            <a:srgbClr val="FF000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9" name="Rectangle 26"/>
          <p:cNvSpPr/>
          <p:nvPr/>
        </p:nvSpPr>
        <p:spPr>
          <a:xfrm>
            <a:off x="7930166" y="1140875"/>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&lt;Legacy</a:t>
            </a:r>
          </a:p>
          <a:p>
            <a:pPr algn="ctr" defTabSz="914400"/>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0" name="Rectangle 27"/>
          <p:cNvSpPr/>
          <p:nvPr/>
        </p:nvSpPr>
        <p:spPr>
          <a:xfrm>
            <a:off x="7240233" y="2508944"/>
            <a:ext cx="756775" cy="555342"/>
          </a:xfrm>
          <a:prstGeom prst="rect">
            <a:avLst/>
          </a:pr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1" name="Rectangle 28"/>
          <p:cNvSpPr/>
          <p:nvPr/>
        </p:nvSpPr>
        <p:spPr>
          <a:xfrm>
            <a:off x="7243408" y="3062324"/>
            <a:ext cx="761477" cy="385242"/>
          </a:xfrm>
          <a:prstGeom prst="rect">
            <a:avLst/>
          </a:pr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2" name="Rectangle 34"/>
          <p:cNvSpPr/>
          <p:nvPr/>
        </p:nvSpPr>
        <p:spPr>
          <a:xfrm>
            <a:off x="3703763" y="513110"/>
            <a:ext cx="348569" cy="293119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3" name="Rectangle 35"/>
          <p:cNvSpPr/>
          <p:nvPr/>
        </p:nvSpPr>
        <p:spPr>
          <a:xfrm>
            <a:off x="3510434" y="1701671"/>
            <a:ext cx="125960" cy="1744062"/>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4" name="Rectangle 37"/>
          <p:cNvSpPr/>
          <p:nvPr/>
        </p:nvSpPr>
        <p:spPr>
          <a:xfrm>
            <a:off x="3413611" y="2181260"/>
            <a:ext cx="234034" cy="126493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5" name="Rectangle 38"/>
          <p:cNvSpPr/>
          <p:nvPr/>
        </p:nvSpPr>
        <p:spPr>
          <a:xfrm>
            <a:off x="3296620" y="2504290"/>
            <a:ext cx="163720" cy="94190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6" name="Rectangle 39"/>
          <p:cNvSpPr/>
          <p:nvPr/>
        </p:nvSpPr>
        <p:spPr>
          <a:xfrm>
            <a:off x="2754011" y="3200907"/>
            <a:ext cx="146078" cy="24528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7" name="Rectangle 40"/>
          <p:cNvSpPr/>
          <p:nvPr/>
        </p:nvSpPr>
        <p:spPr>
          <a:xfrm>
            <a:off x="2845553" y="3005125"/>
            <a:ext cx="141450" cy="441070"/>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8" name="Rectangle 41"/>
          <p:cNvSpPr/>
          <p:nvPr/>
        </p:nvSpPr>
        <p:spPr>
          <a:xfrm>
            <a:off x="2938224" y="2794530"/>
            <a:ext cx="840873" cy="652201"/>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9" name="Group 42"/>
          <p:cNvGrpSpPr/>
          <p:nvPr/>
        </p:nvGrpSpPr>
        <p:grpSpPr>
          <a:xfrm>
            <a:off x="3083660" y="3407201"/>
            <a:ext cx="79583" cy="92543"/>
            <a:chOff x="305557" y="3233213"/>
            <a:chExt cx="77812" cy="96025"/>
          </a:xfrm>
        </p:grpSpPr>
        <p:cxnSp>
          <p:nvCxnSpPr>
            <p:cNvPr id="40" name="Straight Connector 43"/>
            <p:cNvCxnSpPr/>
            <p:nvPr/>
          </p:nvCxnSpPr>
          <p:spPr>
            <a:xfrm flipH="1">
              <a:off x="30555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4"/>
            <p:cNvCxnSpPr/>
            <p:nvPr/>
          </p:nvCxnSpPr>
          <p:spPr>
            <a:xfrm flipH="1">
              <a:off x="33650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Flowchart: Multidocument 48"/>
          <p:cNvSpPr/>
          <p:nvPr/>
        </p:nvSpPr>
        <p:spPr>
          <a:xfrm>
            <a:off x="5895364" y="663707"/>
            <a:ext cx="598620" cy="434673"/>
          </a:xfrm>
          <a:prstGeom prst="flowChartMultidocument">
            <a:avLst/>
          </a:prstGeom>
          <a:solidFill>
            <a:srgbClr val="7030A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4" name="Rectangle 49"/>
          <p:cNvSpPr/>
          <p:nvPr/>
        </p:nvSpPr>
        <p:spPr>
          <a:xfrm>
            <a:off x="5814388" y="1122129"/>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&lt;Build</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System&gt;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5" name="Rectangle 67"/>
          <p:cNvSpPr/>
          <p:nvPr/>
        </p:nvSpPr>
        <p:spPr>
          <a:xfrm>
            <a:off x="7997008" y="2506670"/>
            <a:ext cx="775222" cy="555654"/>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6" name="Rectangle 53"/>
          <p:cNvSpPr/>
          <p:nvPr/>
        </p:nvSpPr>
        <p:spPr>
          <a:xfrm rot="16200000">
            <a:off x="8651788" y="1318795"/>
            <a:ext cx="2326984" cy="307777"/>
          </a:xfrm>
          <a:prstGeom prst="rect">
            <a:avLst/>
          </a:prstGeom>
        </p:spPr>
        <p:txBody>
          <a:bodyPr wrap="none">
            <a:spAutoFit/>
          </a:bodyPr>
          <a:lstStyle/>
          <a:p>
            <a:pPr algn="r"/>
            <a:r>
              <a:rPr lang="en-US" sz="1100" dirty="0" smtClean="0">
                <a:latin typeface="Franklin Gothic Book" panose="020B0503020102020204" pitchFamily="34" charset="0"/>
                <a:ea typeface="Linux Libertine" panose="02000503000000000000" pitchFamily="2" charset="0"/>
                <a:cs typeface="Linux Libertine" panose="02000503000000000000" pitchFamily="2" charset="0"/>
              </a:rPr>
              <a:t>Number of Lines Of Code =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 LOC </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7" name="Rectangle 54"/>
          <p:cNvSpPr/>
          <p:nvPr/>
        </p:nvSpPr>
        <p:spPr>
          <a:xfrm>
            <a:off x="2672079" y="4393399"/>
            <a:ext cx="435879" cy="13556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8" name="Rectangle 55"/>
          <p:cNvSpPr/>
          <p:nvPr/>
        </p:nvSpPr>
        <p:spPr>
          <a:xfrm>
            <a:off x="4680986" y="4102562"/>
            <a:ext cx="537086" cy="425928"/>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9" name="Rectangle 56"/>
          <p:cNvSpPr/>
          <p:nvPr/>
        </p:nvSpPr>
        <p:spPr>
          <a:xfrm>
            <a:off x="7326814" y="3995462"/>
            <a:ext cx="2364907" cy="533029"/>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0" name="Straight Arrow Connector 58"/>
          <p:cNvCxnSpPr/>
          <p:nvPr/>
        </p:nvCxnSpPr>
        <p:spPr>
          <a:xfrm flipH="1" flipV="1">
            <a:off x="9695782" y="384448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9"/>
          <p:cNvSpPr/>
          <p:nvPr/>
        </p:nvSpPr>
        <p:spPr>
          <a:xfrm rot="16200000">
            <a:off x="9346425" y="4087969"/>
            <a:ext cx="930383" cy="307777"/>
          </a:xfrm>
          <a:prstGeom prst="rect">
            <a:avLst/>
          </a:prstGeom>
        </p:spPr>
        <p:txBody>
          <a:bodyPr wrap="none">
            <a:spAutoFit/>
          </a:bodyPr>
          <a:lstStyle/>
          <a:p>
            <a:r>
              <a:rPr lang="en-US" sz="1100"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features</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2" name="Rectangle 60"/>
          <p:cNvSpPr/>
          <p:nvPr/>
        </p:nvSpPr>
        <p:spPr>
          <a:xfrm>
            <a:off x="4239172" y="4145777"/>
            <a:ext cx="497932" cy="382714"/>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3" name="Rectangle 61"/>
          <p:cNvSpPr/>
          <p:nvPr/>
        </p:nvSpPr>
        <p:spPr>
          <a:xfrm>
            <a:off x="3926070" y="4207338"/>
            <a:ext cx="369220" cy="32115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4" name="Rectangle 62"/>
          <p:cNvSpPr/>
          <p:nvPr/>
        </p:nvSpPr>
        <p:spPr>
          <a:xfrm>
            <a:off x="3291528" y="4294345"/>
            <a:ext cx="309195" cy="234145"/>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5" name="Rectangle 63"/>
          <p:cNvSpPr/>
          <p:nvPr/>
        </p:nvSpPr>
        <p:spPr>
          <a:xfrm>
            <a:off x="3537489" y="4251110"/>
            <a:ext cx="345965" cy="2773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6" name="Rectangle 64"/>
          <p:cNvSpPr/>
          <p:nvPr/>
        </p:nvSpPr>
        <p:spPr>
          <a:xfrm>
            <a:off x="5123730" y="4061258"/>
            <a:ext cx="868465" cy="46723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7" name="Rectangle 66"/>
          <p:cNvSpPr/>
          <p:nvPr/>
        </p:nvSpPr>
        <p:spPr>
          <a:xfrm>
            <a:off x="3044901" y="4354013"/>
            <a:ext cx="327383" cy="1744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8" name="Straight Connector 68"/>
          <p:cNvCxnSpPr/>
          <p:nvPr/>
        </p:nvCxnSpPr>
        <p:spPr>
          <a:xfrm flipV="1">
            <a:off x="2641482" y="4523728"/>
            <a:ext cx="7070938" cy="373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69"/>
          <p:cNvCxnSpPr/>
          <p:nvPr/>
        </p:nvCxnSpPr>
        <p:spPr>
          <a:xfrm>
            <a:off x="2664379" y="3992102"/>
            <a:ext cx="7020889" cy="336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0" name="Rectangle 71"/>
          <p:cNvSpPr/>
          <p:nvPr/>
        </p:nvSpPr>
        <p:spPr>
          <a:xfrm>
            <a:off x="3789552" y="4225151"/>
            <a:ext cx="194159" cy="2985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1" name="Rectangle 67"/>
          <p:cNvSpPr/>
          <p:nvPr/>
        </p:nvSpPr>
        <p:spPr>
          <a:xfrm rot="10800000" flipH="1">
            <a:off x="8762011" y="2878776"/>
            <a:ext cx="929710" cy="560055"/>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2" name="Rectangle 180"/>
          <p:cNvSpPr/>
          <p:nvPr/>
        </p:nvSpPr>
        <p:spPr>
          <a:xfrm flipV="1">
            <a:off x="8753175" y="2897769"/>
            <a:ext cx="932093" cy="161934"/>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3" name="Rectangle 64"/>
          <p:cNvSpPr/>
          <p:nvPr/>
        </p:nvSpPr>
        <p:spPr>
          <a:xfrm>
            <a:off x="5899227" y="4035173"/>
            <a:ext cx="837196" cy="48897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4" name="Rectangle 64"/>
          <p:cNvSpPr/>
          <p:nvPr/>
        </p:nvSpPr>
        <p:spPr>
          <a:xfrm>
            <a:off x="6675143" y="4021115"/>
            <a:ext cx="772844" cy="50303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5" name="TextBox 65"/>
          <p:cNvSpPr txBox="1"/>
          <p:nvPr/>
        </p:nvSpPr>
        <p:spPr>
          <a:xfrm>
            <a:off x="7621986" y="4801732"/>
            <a:ext cx="1185581" cy="738664"/>
          </a:xfrm>
          <a:prstGeom prst="rect">
            <a:avLst/>
          </a:prstGeom>
          <a:noFill/>
        </p:spPr>
        <p:txBody>
          <a:bodyPr wrap="non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component A</a:t>
            </a:r>
          </a:p>
        </p:txBody>
      </p:sp>
      <p:sp>
        <p:nvSpPr>
          <p:cNvPr id="66" name="TextBox 65"/>
          <p:cNvSpPr txBox="1"/>
          <p:nvPr/>
        </p:nvSpPr>
        <p:spPr>
          <a:xfrm>
            <a:off x="7636172" y="5639646"/>
            <a:ext cx="1191352" cy="738664"/>
          </a:xfrm>
          <a:prstGeom prst="rect">
            <a:avLst/>
          </a:prstGeom>
          <a:noFill/>
        </p:spPr>
        <p:txBody>
          <a:bodyPr wrap="non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component B</a:t>
            </a:r>
          </a:p>
        </p:txBody>
      </p:sp>
      <p:sp>
        <p:nvSpPr>
          <p:cNvPr id="67" name="Textfeld 131"/>
          <p:cNvSpPr txBox="1"/>
          <p:nvPr/>
        </p:nvSpPr>
        <p:spPr>
          <a:xfrm>
            <a:off x="1857755" y="4898668"/>
            <a:ext cx="5684188" cy="1384995"/>
          </a:xfrm>
          <a:prstGeom prst="rect">
            <a:avLst/>
          </a:prstGeom>
          <a:noFill/>
        </p:spPr>
        <p:txBody>
          <a:bodyPr wrap="squar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Legend of migration steps:</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Import for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Complexity Reduction</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Modularization</a:t>
            </a: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using configurable sources</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Isolation for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p>
          <a:p>
            <a:pPr marL="342900" indent="-342900">
              <a:buAutoNum type="arabicParenBoth"/>
            </a:pPr>
            <a:endParaRPr lang="en-US" sz="1400" dirty="0" smtClean="0">
              <a:latin typeface="Franklin Gothic Book" panose="020B0503020102020204" pitchFamily="34" charset="0"/>
              <a:ea typeface="Linux Libertine" panose="02000503000000000000" pitchFamily="2" charset="0"/>
              <a:cs typeface="Linux Libertine" panose="02000503000000000000" pitchFamily="2" charset="0"/>
            </a:endParaRP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Adaptation and further development</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68" name="Straight Connector 30"/>
          <p:cNvCxnSpPr/>
          <p:nvPr/>
        </p:nvCxnSpPr>
        <p:spPr>
          <a:xfrm flipV="1">
            <a:off x="3651707" y="510366"/>
            <a:ext cx="5997058" cy="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31"/>
          <p:cNvCxnSpPr/>
          <p:nvPr/>
        </p:nvCxnSpPr>
        <p:spPr>
          <a:xfrm>
            <a:off x="7989131" y="443272"/>
            <a:ext cx="17905" cy="408087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0" name="Right Triangle 316"/>
          <p:cNvSpPr/>
          <p:nvPr/>
        </p:nvSpPr>
        <p:spPr>
          <a:xfrm flipH="1">
            <a:off x="4258951" y="3060423"/>
            <a:ext cx="2990449" cy="381221"/>
          </a:xfrm>
          <a:prstGeom prst="rtTriangle">
            <a:avLst/>
          </a:prstGeom>
          <a:solidFill>
            <a:srgbClr val="54C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71" name="Group 12"/>
          <p:cNvGrpSpPr/>
          <p:nvPr/>
        </p:nvGrpSpPr>
        <p:grpSpPr>
          <a:xfrm>
            <a:off x="2688055" y="3407043"/>
            <a:ext cx="7229728" cy="307777"/>
            <a:chOff x="1773609" y="1445199"/>
            <a:chExt cx="4163674" cy="319359"/>
          </a:xfrm>
        </p:grpSpPr>
        <p:sp>
          <p:nvSpPr>
            <p:cNvPr id="72" name="TextBox 13"/>
            <p:cNvSpPr txBox="1"/>
            <p:nvPr/>
          </p:nvSpPr>
          <p:spPr>
            <a:xfrm>
              <a:off x="5613178" y="1445199"/>
              <a:ext cx="299297" cy="319359"/>
            </a:xfrm>
            <a:prstGeom prst="rect">
              <a:avLst/>
            </a:prstGeom>
            <a:ln w="28575">
              <a:no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pPr algn="r"/>
              <a:r>
                <a:rPr lang="de-DE" sz="1400" dirty="0" smtClean="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3" name="Straight Arrow Connector 14"/>
            <p:cNvCxnSpPr/>
            <p:nvPr/>
          </p:nvCxnSpPr>
          <p:spPr>
            <a:xfrm flipV="1">
              <a:off x="1773609" y="1486239"/>
              <a:ext cx="4163674" cy="14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Straight Connector 29"/>
          <p:cNvCxnSpPr/>
          <p:nvPr/>
        </p:nvCxnSpPr>
        <p:spPr>
          <a:xfrm>
            <a:off x="7237945" y="2239111"/>
            <a:ext cx="13509" cy="228503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5" name="Rectangle 67"/>
          <p:cNvSpPr/>
          <p:nvPr/>
        </p:nvSpPr>
        <p:spPr>
          <a:xfrm rot="10800000" flipH="1">
            <a:off x="8753175" y="2195165"/>
            <a:ext cx="938546" cy="708942"/>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6" name="Straight Connector 32"/>
          <p:cNvCxnSpPr/>
          <p:nvPr/>
        </p:nvCxnSpPr>
        <p:spPr>
          <a:xfrm>
            <a:off x="7156792" y="2506670"/>
            <a:ext cx="2528476" cy="9517"/>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10"/>
          <p:cNvCxnSpPr/>
          <p:nvPr/>
        </p:nvCxnSpPr>
        <p:spPr>
          <a:xfrm flipH="1" flipV="1">
            <a:off x="9686357" y="327900"/>
            <a:ext cx="12552" cy="3110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50"/>
          <p:cNvCxnSpPr/>
          <p:nvPr/>
        </p:nvCxnSpPr>
        <p:spPr>
          <a:xfrm flipH="1">
            <a:off x="2749950" y="3153511"/>
            <a:ext cx="4062" cy="1407319"/>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46"/>
          <p:cNvCxnSpPr/>
          <p:nvPr/>
        </p:nvCxnSpPr>
        <p:spPr>
          <a:xfrm flipH="1">
            <a:off x="3789552" y="427301"/>
            <a:ext cx="933" cy="410360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33"/>
          <p:cNvCxnSpPr/>
          <p:nvPr/>
        </p:nvCxnSpPr>
        <p:spPr>
          <a:xfrm>
            <a:off x="4232300" y="427301"/>
            <a:ext cx="6872" cy="410016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81" name="Group 327"/>
          <p:cNvGrpSpPr/>
          <p:nvPr/>
        </p:nvGrpSpPr>
        <p:grpSpPr>
          <a:xfrm>
            <a:off x="8772230" y="4754062"/>
            <a:ext cx="1196937" cy="686421"/>
            <a:chOff x="9013299" y="4579495"/>
            <a:chExt cx="1196937" cy="686421"/>
          </a:xfrm>
        </p:grpSpPr>
        <p:sp>
          <p:nvSpPr>
            <p:cNvPr id="82"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3" name="Rectangle 59"/>
            <p:cNvSpPr/>
            <p:nvPr/>
          </p:nvSpPr>
          <p:spPr>
            <a:xfrm rot="16200000">
              <a:off x="9749212" y="4796835"/>
              <a:ext cx="614271" cy="307777"/>
            </a:xfrm>
            <a:prstGeom prst="rect">
              <a:avLst/>
            </a:prstGeom>
          </p:spPr>
          <p:txBody>
            <a:bodyPr wrap="none">
              <a:spAutoFit/>
            </a:bodyPr>
            <a:lstStyle/>
            <a:p>
              <a:r>
                <a:rPr lang="de-DE" sz="1100" b="1"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smtClean="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4"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85"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6"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7"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8" name="Straight Connector 31"/>
          <p:cNvCxnSpPr/>
          <p:nvPr/>
        </p:nvCxnSpPr>
        <p:spPr>
          <a:xfrm>
            <a:off x="8744907" y="427301"/>
            <a:ext cx="43842" cy="586794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 name="Slide Number Placeholder 1"/>
          <p:cNvSpPr>
            <a:spLocks noGrp="1"/>
          </p:cNvSpPr>
          <p:nvPr>
            <p:ph type="sldNum" sz="quarter" idx="12"/>
          </p:nvPr>
        </p:nvSpPr>
        <p:spPr/>
        <p:txBody>
          <a:bodyPr>
            <a:normAutofit fontScale="92500"/>
          </a:bodyPr>
          <a:lstStyle/>
          <a:p>
            <a:fld id="{D91705B9-9213-4B4F-BCFF-C5D951B245FF}" type="slidenum">
              <a:rPr lang="en-US" smtClean="0"/>
              <a:pPr/>
              <a:t>18</a:t>
            </a:fld>
            <a:endParaRPr lang="en-US" dirty="0"/>
          </a:p>
        </p:txBody>
      </p:sp>
    </p:spTree>
    <p:extLst>
      <p:ext uri="{BB962C8B-B14F-4D97-AF65-F5344CB8AC3E}">
        <p14:creationId xmlns:p14="http://schemas.microsoft.com/office/powerpoint/2010/main" val="3432550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ontent Placeholder 2"/>
          <p:cNvSpPr>
            <a:spLocks noGrp="1"/>
          </p:cNvSpPr>
          <p:nvPr>
            <p:ph idx="1"/>
          </p:nvPr>
        </p:nvSpPr>
        <p:spPr>
          <a:xfrm>
            <a:off x="838200" y="1825625"/>
            <a:ext cx="10515600" cy="4351338"/>
          </a:xfrm>
        </p:spPr>
        <p:txBody>
          <a:bodyPr/>
          <a:lstStyle/>
          <a:p>
            <a:r>
              <a:rPr lang="de-DE" dirty="0" smtClean="0"/>
              <a:t>Migration </a:t>
            </a:r>
            <a:r>
              <a:rPr lang="de-DE" dirty="0" err="1" smtClean="0"/>
              <a:t>strategy</a:t>
            </a:r>
            <a:endParaRPr lang="de-DE" dirty="0" smtClean="0"/>
          </a:p>
          <a:p>
            <a:endParaRPr lang="de-DE" dirty="0"/>
          </a:p>
          <a:p>
            <a:r>
              <a:rPr lang="de-DE" dirty="0" err="1" smtClean="0"/>
              <a:t>Delayed</a:t>
            </a:r>
            <a:r>
              <a:rPr lang="de-DE" dirty="0" smtClean="0"/>
              <a:t> </a:t>
            </a:r>
            <a:r>
              <a:rPr lang="de-DE" dirty="0" err="1" smtClean="0"/>
              <a:t>by</a:t>
            </a:r>
            <a:endParaRPr lang="de-DE" dirty="0" smtClean="0"/>
          </a:p>
          <a:p>
            <a:pPr lvl="1"/>
            <a:r>
              <a:rPr lang="de-DE" dirty="0" smtClean="0"/>
              <a:t>Unit Tests</a:t>
            </a:r>
            <a:endParaRPr lang="de-DE" dirty="0" smtClean="0"/>
          </a:p>
          <a:p>
            <a:pPr lvl="1"/>
            <a:r>
              <a:rPr lang="de-DE" dirty="0" smtClean="0"/>
              <a:t>Automation</a:t>
            </a:r>
          </a:p>
          <a:p>
            <a:pPr lvl="1"/>
            <a:r>
              <a:rPr lang="de-DE" dirty="0" err="1" smtClean="0"/>
              <a:t>Social</a:t>
            </a:r>
            <a:r>
              <a:rPr lang="de-DE" dirty="0" smtClean="0"/>
              <a:t> </a:t>
            </a:r>
            <a:r>
              <a:rPr lang="de-DE" dirty="0" err="1" smtClean="0"/>
              <a:t>obstacles</a:t>
            </a:r>
            <a:endParaRPr lang="de-DE" dirty="0"/>
          </a:p>
          <a:p>
            <a:endParaRPr lang="en-US" dirty="0"/>
          </a:p>
        </p:txBody>
      </p:sp>
      <p:sp>
        <p:nvSpPr>
          <p:cNvPr id="90" name="Textfeld 89"/>
          <p:cNvSpPr txBox="1"/>
          <p:nvPr/>
        </p:nvSpPr>
        <p:spPr>
          <a:xfrm>
            <a:off x="6788727" y="2616299"/>
            <a:ext cx="3796145" cy="1384995"/>
          </a:xfrm>
          <a:prstGeom prst="rect">
            <a:avLst/>
          </a:prstGeom>
          <a:noFill/>
        </p:spPr>
        <p:txBody>
          <a:bodyPr wrap="square" rtlCol="0">
            <a:spAutoFit/>
          </a:bodyPr>
          <a:lstStyle/>
          <a:p>
            <a:r>
              <a:rPr lang="de-DE" sz="2800" dirty="0" err="1" smtClean="0">
                <a:latin typeface="Franklin Gothic Book" panose="020B0503020102020204" pitchFamily="34" charset="0"/>
              </a:rPr>
              <a:t>We</a:t>
            </a:r>
            <a:r>
              <a:rPr lang="de-DE" sz="2800" dirty="0" smtClean="0">
                <a:latin typeface="Franklin Gothic Book" panose="020B0503020102020204" pitchFamily="34" charset="0"/>
              </a:rPr>
              <a:t> will </a:t>
            </a:r>
            <a:r>
              <a:rPr lang="de-DE" sz="2800" dirty="0" err="1" smtClean="0">
                <a:latin typeface="Franklin Gothic Book" panose="020B0503020102020204" pitchFamily="34" charset="0"/>
              </a:rPr>
              <a:t>repeat</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the</a:t>
            </a:r>
            <a:r>
              <a:rPr lang="de-DE" sz="2800" dirty="0" smtClean="0">
                <a:latin typeface="Franklin Gothic Book" panose="020B0503020102020204" pitchFamily="34" charset="0"/>
              </a:rPr>
              <a:t> </a:t>
            </a:r>
          </a:p>
          <a:p>
            <a:r>
              <a:rPr lang="de-DE" sz="2800" dirty="0" err="1" smtClean="0">
                <a:latin typeface="Franklin Gothic Book" panose="020B0503020102020204" pitchFamily="34" charset="0"/>
              </a:rPr>
              <a:t>migration</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for</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other</a:t>
            </a:r>
            <a:endParaRPr lang="de-DE" sz="2800" dirty="0" smtClean="0">
              <a:latin typeface="Franklin Gothic Book" panose="020B0503020102020204" pitchFamily="34" charset="0"/>
            </a:endParaRPr>
          </a:p>
          <a:p>
            <a:r>
              <a:rPr lang="de-DE" sz="2800" dirty="0" err="1">
                <a:latin typeface="Franklin Gothic Book" panose="020B0503020102020204" pitchFamily="34" charset="0"/>
              </a:rPr>
              <a:t>p</a:t>
            </a:r>
            <a:r>
              <a:rPr lang="de-DE" sz="2800" dirty="0" err="1" smtClean="0">
                <a:latin typeface="Franklin Gothic Book" panose="020B0503020102020204" pitchFamily="34" charset="0"/>
              </a:rPr>
              <a:t>roducts</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as</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well</a:t>
            </a:r>
            <a:r>
              <a:rPr lang="de-DE" sz="2800" dirty="0">
                <a:latin typeface="Franklin Gothic Book" panose="020B0503020102020204" pitchFamily="34" charset="0"/>
              </a:rPr>
              <a:t>.</a:t>
            </a:r>
            <a:endParaRPr lang="en-US" sz="2800" dirty="0">
              <a:latin typeface="Franklin Gothic Book" panose="020B0503020102020204" pitchFamily="34" charset="0"/>
            </a:endParaRPr>
          </a:p>
        </p:txBody>
      </p:sp>
      <p:sp>
        <p:nvSpPr>
          <p:cNvPr id="2" name="Slide Number Placeholder 1"/>
          <p:cNvSpPr>
            <a:spLocks noGrp="1"/>
          </p:cNvSpPr>
          <p:nvPr>
            <p:ph type="sldNum" sz="quarter" idx="12"/>
          </p:nvPr>
        </p:nvSpPr>
        <p:spPr/>
        <p:txBody>
          <a:bodyPr>
            <a:normAutofit fontScale="92500"/>
          </a:bodyPr>
          <a:lstStyle/>
          <a:p>
            <a:fld id="{D91705B9-9213-4B4F-BCFF-C5D951B245FF}" type="slidenum">
              <a:rPr lang="en-US" smtClean="0"/>
              <a:pPr/>
              <a:t>19</a:t>
            </a:fld>
            <a:endParaRPr lang="en-US" dirty="0"/>
          </a:p>
        </p:txBody>
      </p:sp>
    </p:spTree>
    <p:extLst>
      <p:ext uri="{BB962C8B-B14F-4D97-AF65-F5344CB8AC3E}">
        <p14:creationId xmlns:p14="http://schemas.microsoft.com/office/powerpoint/2010/main" val="31231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2" end="2"/>
                                            </p:txEl>
                                          </p:spTgt>
                                        </p:tgtEl>
                                        <p:attrNameLst>
                                          <p:attrName>style.visibility</p:attrName>
                                        </p:attrNameLst>
                                      </p:cBhvr>
                                      <p:to>
                                        <p:strVal val="visible"/>
                                      </p:to>
                                    </p:set>
                                    <p:animEffect transition="in" filter="fade">
                                      <p:cBhvr>
                                        <p:cTn id="7" dur="500"/>
                                        <p:tgtEl>
                                          <p:spTgt spid="8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
                                            <p:txEl>
                                              <p:pRg st="3" end="3"/>
                                            </p:txEl>
                                          </p:spTgt>
                                        </p:tgtEl>
                                        <p:attrNameLst>
                                          <p:attrName>style.visibility</p:attrName>
                                        </p:attrNameLst>
                                      </p:cBhvr>
                                      <p:to>
                                        <p:strVal val="visible"/>
                                      </p:to>
                                    </p:set>
                                    <p:animEffect transition="in" filter="fade">
                                      <p:cBhvr>
                                        <p:cTn id="10" dur="500"/>
                                        <p:tgtEl>
                                          <p:spTgt spid="8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xEl>
                                              <p:pRg st="4" end="4"/>
                                            </p:txEl>
                                          </p:spTgt>
                                        </p:tgtEl>
                                        <p:attrNameLst>
                                          <p:attrName>style.visibility</p:attrName>
                                        </p:attrNameLst>
                                      </p:cBhvr>
                                      <p:to>
                                        <p:strVal val="visible"/>
                                      </p:to>
                                    </p:set>
                                    <p:animEffect transition="in" filter="fade">
                                      <p:cBhvr>
                                        <p:cTn id="13" dur="500"/>
                                        <p:tgtEl>
                                          <p:spTgt spid="8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xEl>
                                              <p:pRg st="5" end="5"/>
                                            </p:txEl>
                                          </p:spTgt>
                                        </p:tgtEl>
                                        <p:attrNameLst>
                                          <p:attrName>style.visibility</p:attrName>
                                        </p:attrNameLst>
                                      </p:cBhvr>
                                      <p:to>
                                        <p:strVal val="visible"/>
                                      </p:to>
                                    </p:set>
                                    <p:animEffect transition="in" filter="fade">
                                      <p:cBhvr>
                                        <p:cTn id="16" dur="500"/>
                                        <p:tgtEl>
                                          <p:spTgt spid="89">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Agenda</a:t>
            </a:r>
            <a:endParaRPr lang="en-US" dirty="0"/>
          </a:p>
        </p:txBody>
      </p:sp>
      <p:sp>
        <p:nvSpPr>
          <p:cNvPr id="3" name="Content Placeholder 2"/>
          <p:cNvSpPr>
            <a:spLocks noGrp="1"/>
          </p:cNvSpPr>
          <p:nvPr>
            <p:ph idx="1"/>
          </p:nvPr>
        </p:nvSpPr>
        <p:spPr/>
        <p:txBody>
          <a:bodyPr/>
          <a:lstStyle/>
          <a:p>
            <a:r>
              <a:rPr lang="en-US" smtClean="0"/>
              <a:t>Motivation</a:t>
            </a:r>
          </a:p>
          <a:p>
            <a:pPr lvl="1"/>
            <a:r>
              <a:rPr lang="en-US" smtClean="0"/>
              <a:t>Goals</a:t>
            </a:r>
          </a:p>
          <a:p>
            <a:pPr lvl="1"/>
            <a:r>
              <a:rPr lang="en-US" smtClean="0"/>
              <a:t>Initial Project Situation</a:t>
            </a:r>
          </a:p>
          <a:p>
            <a:r>
              <a:rPr lang="en-US" smtClean="0"/>
              <a:t>Migration Strategy</a:t>
            </a:r>
          </a:p>
          <a:p>
            <a:pPr lvl="1"/>
            <a:r>
              <a:rPr lang="en-US" smtClean="0"/>
              <a:t>Complexity Reduction</a:t>
            </a:r>
          </a:p>
          <a:p>
            <a:pPr lvl="1"/>
            <a:r>
              <a:rPr lang="en-US" smtClean="0"/>
              <a:t>Modularization</a:t>
            </a:r>
          </a:p>
          <a:p>
            <a:pPr lvl="1"/>
            <a:r>
              <a:rPr lang="en-US" smtClean="0"/>
              <a:t>Versioned Dependency Management</a:t>
            </a:r>
          </a:p>
          <a:p>
            <a:r>
              <a:rPr lang="en-US" smtClean="0"/>
              <a:t>Conclusion</a:t>
            </a:r>
            <a:endParaRPr lang="en-US" dirty="0"/>
          </a:p>
        </p:txBody>
      </p:sp>
      <p:sp>
        <p:nvSpPr>
          <p:cNvPr id="8" name="Slide Number Placeholder 7"/>
          <p:cNvSpPr>
            <a:spLocks noGrp="1"/>
          </p:cNvSpPr>
          <p:nvPr>
            <p:ph type="sldNum" sz="quarter" idx="12"/>
          </p:nvPr>
        </p:nvSpPr>
        <p:spPr/>
        <p:txBody>
          <a:bodyPr>
            <a:normAutofit/>
          </a:bodyPr>
          <a:lstStyle/>
          <a:p>
            <a:fld id="{D91705B9-9213-4B4F-BCFF-C5D951B245FF}" type="slidenum">
              <a:rPr lang="en-US" smtClean="0"/>
              <a:pPr/>
              <a:t>2</a:t>
            </a:fld>
            <a:endParaRPr lang="en-US" dirty="0"/>
          </a:p>
        </p:txBody>
      </p:sp>
    </p:spTree>
    <p:extLst>
      <p:ext uri="{BB962C8B-B14F-4D97-AF65-F5344CB8AC3E}">
        <p14:creationId xmlns:p14="http://schemas.microsoft.com/office/powerpoint/2010/main" val="1200850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de-DE" sz="6000" dirty="0" smtClean="0"/>
              <a:t>The End.</a:t>
            </a:r>
            <a:endParaRPr lang="en-US" sz="6000" dirty="0"/>
          </a:p>
        </p:txBody>
      </p:sp>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pPr/>
              <a:t>20</a:t>
            </a:fld>
            <a:endParaRPr lang="en-US" dirty="0"/>
          </a:p>
        </p:txBody>
      </p:sp>
    </p:spTree>
    <p:extLst>
      <p:ext uri="{BB962C8B-B14F-4D97-AF65-F5344CB8AC3E}">
        <p14:creationId xmlns:p14="http://schemas.microsoft.com/office/powerpoint/2010/main" val="2329512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de-DE" sz="6000" dirty="0" smtClean="0"/>
              <a:t>Backup</a:t>
            </a:r>
            <a:endParaRPr lang="en-US" sz="6000" dirty="0"/>
          </a:p>
        </p:txBody>
      </p:sp>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pPr/>
              <a:t>21</a:t>
            </a:fld>
            <a:endParaRPr lang="en-US" dirty="0"/>
          </a:p>
        </p:txBody>
      </p:sp>
    </p:spTree>
    <p:extLst>
      <p:ext uri="{BB962C8B-B14F-4D97-AF65-F5344CB8AC3E}">
        <p14:creationId xmlns:p14="http://schemas.microsoft.com/office/powerpoint/2010/main" val="16138941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descr="Transformers Generations War for Cybertron: Kingdom Core-Klasse WFC-K1 Optimus  Prime Figur ab 8 Jahren, 8,5 cm F0662 Mehrfarbig: Amazon.de: Spielzeu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4453740" y="2064355"/>
            <a:ext cx="4263303" cy="3476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Transformer</a:t>
            </a:r>
            <a:endParaRPr lang="en-US" dirty="0"/>
          </a:p>
        </p:txBody>
      </p:sp>
      <p:pic>
        <p:nvPicPr>
          <p:cNvPr id="6" name="Picture 5"/>
          <p:cNvPicPr>
            <a:picLocks noChangeAspect="1"/>
          </p:cNvPicPr>
          <p:nvPr/>
        </p:nvPicPr>
        <p:blipFill>
          <a:blip r:embed="rId5"/>
          <a:stretch>
            <a:fillRect/>
          </a:stretch>
        </p:blipFill>
        <p:spPr>
          <a:xfrm>
            <a:off x="647488" y="1850032"/>
            <a:ext cx="1695184" cy="712552"/>
          </a:xfrm>
          <a:prstGeom prst="rect">
            <a:avLst/>
          </a:prstGeom>
        </p:spPr>
      </p:pic>
      <p:pic>
        <p:nvPicPr>
          <p:cNvPr id="7" name="Picture 6"/>
          <p:cNvPicPr>
            <a:picLocks noChangeAspect="1"/>
          </p:cNvPicPr>
          <p:nvPr/>
        </p:nvPicPr>
        <p:blipFill>
          <a:blip r:embed="rId6"/>
          <a:stretch>
            <a:fillRect/>
          </a:stretch>
        </p:blipFill>
        <p:spPr>
          <a:xfrm>
            <a:off x="592572" y="4727104"/>
            <a:ext cx="1768656" cy="712552"/>
          </a:xfrm>
          <a:prstGeom prst="rect">
            <a:avLst/>
          </a:prstGeom>
        </p:spPr>
      </p:pic>
      <p:pic>
        <p:nvPicPr>
          <p:cNvPr id="8" name="Picture 7"/>
          <p:cNvPicPr>
            <a:picLocks noChangeAspect="1"/>
          </p:cNvPicPr>
          <p:nvPr/>
        </p:nvPicPr>
        <p:blipFill>
          <a:blip r:embed="rId7"/>
          <a:stretch>
            <a:fillRect/>
          </a:stretch>
        </p:blipFill>
        <p:spPr>
          <a:xfrm>
            <a:off x="2962433" y="1827227"/>
            <a:ext cx="1803325" cy="665014"/>
          </a:xfrm>
          <a:prstGeom prst="rect">
            <a:avLst/>
          </a:prstGeom>
        </p:spPr>
      </p:pic>
      <p:pic>
        <p:nvPicPr>
          <p:cNvPr id="9" name="Picture 8"/>
          <p:cNvPicPr>
            <a:picLocks noChangeAspect="1"/>
          </p:cNvPicPr>
          <p:nvPr/>
        </p:nvPicPr>
        <p:blipFill>
          <a:blip r:embed="rId8"/>
          <a:stretch>
            <a:fillRect/>
          </a:stretch>
        </p:blipFill>
        <p:spPr>
          <a:xfrm>
            <a:off x="2928338" y="4726310"/>
            <a:ext cx="1707669" cy="712552"/>
          </a:xfrm>
          <a:prstGeom prst="rect">
            <a:avLst/>
          </a:prstGeom>
        </p:spPr>
      </p:pic>
      <p:pic>
        <p:nvPicPr>
          <p:cNvPr id="1032" name="Picture 8" descr="Gi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69516" y="2172302"/>
            <a:ext cx="755661" cy="3152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05795" y="4171919"/>
            <a:ext cx="1342263" cy="1342263"/>
          </a:xfrm>
          <a:prstGeom prst="rect">
            <a:avLst/>
          </a:prstGeom>
        </p:spPr>
      </p:pic>
      <p:pic>
        <p:nvPicPr>
          <p:cNvPr id="1026"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3293"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2"/>
          <a:stretch>
            <a:fillRect/>
          </a:stretch>
        </p:blipFill>
        <p:spPr>
          <a:xfrm>
            <a:off x="593939" y="2690733"/>
            <a:ext cx="808759" cy="833267"/>
          </a:xfrm>
          <a:prstGeom prst="rect">
            <a:avLst/>
          </a:prstGeom>
        </p:spPr>
      </p:pic>
      <p:pic>
        <p:nvPicPr>
          <p:cNvPr id="4" name="Grafik 3"/>
          <p:cNvPicPr>
            <a:picLocks noChangeAspect="1"/>
          </p:cNvPicPr>
          <p:nvPr/>
        </p:nvPicPr>
        <p:blipFill>
          <a:blip r:embed="rId13"/>
          <a:stretch>
            <a:fillRect/>
          </a:stretch>
        </p:blipFill>
        <p:spPr>
          <a:xfrm>
            <a:off x="322650" y="260620"/>
            <a:ext cx="2362013" cy="2362013"/>
          </a:xfrm>
          <a:prstGeom prst="rect">
            <a:avLst/>
          </a:prstGeom>
        </p:spPr>
      </p:pic>
      <p:pic>
        <p:nvPicPr>
          <p:cNvPr id="24"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01379" y="2010970"/>
            <a:ext cx="1265733" cy="399356"/>
          </a:xfrm>
          <a:prstGeom prst="rect">
            <a:avLst/>
          </a:prstGeom>
        </p:spPr>
      </p:pic>
      <p:pic>
        <p:nvPicPr>
          <p:cNvPr id="25"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01379" y="2434194"/>
            <a:ext cx="1474062" cy="193092"/>
          </a:xfrm>
          <a:prstGeom prst="rect">
            <a:avLst/>
          </a:prstGeom>
        </p:spPr>
      </p:pic>
      <p:pic>
        <p:nvPicPr>
          <p:cNvPr id="36" name="Grafik 35"/>
          <p:cNvPicPr>
            <a:picLocks noChangeAspect="1"/>
          </p:cNvPicPr>
          <p:nvPr/>
        </p:nvPicPr>
        <p:blipFill>
          <a:blip r:embed="rId13"/>
          <a:stretch>
            <a:fillRect/>
          </a:stretch>
        </p:blipFill>
        <p:spPr>
          <a:xfrm>
            <a:off x="322650" y="3240934"/>
            <a:ext cx="2362013" cy="2362013"/>
          </a:xfrm>
          <a:prstGeom prst="rect">
            <a:avLst/>
          </a:prstGeom>
        </p:spPr>
      </p:pic>
      <p:pic>
        <p:nvPicPr>
          <p:cNvPr id="34"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2380" y="5648315"/>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p:cNvPicPr>
            <a:picLocks noChangeAspect="1"/>
          </p:cNvPicPr>
          <p:nvPr/>
        </p:nvPicPr>
        <p:blipFill>
          <a:blip r:embed="rId12"/>
          <a:stretch>
            <a:fillRect/>
          </a:stretch>
        </p:blipFill>
        <p:spPr>
          <a:xfrm>
            <a:off x="613026" y="5556031"/>
            <a:ext cx="808759" cy="833267"/>
          </a:xfrm>
          <a:prstGeom prst="rect">
            <a:avLst/>
          </a:prstGeom>
        </p:spPr>
      </p:pic>
      <p:sp>
        <p:nvSpPr>
          <p:cNvPr id="16" name="Rechteck 15"/>
          <p:cNvSpPr/>
          <p:nvPr/>
        </p:nvSpPr>
        <p:spPr>
          <a:xfrm>
            <a:off x="471237" y="1090810"/>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p:cNvSpPr/>
          <p:nvPr/>
        </p:nvSpPr>
        <p:spPr>
          <a:xfrm>
            <a:off x="471237" y="3962808"/>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2370"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p:cNvPicPr>
            <a:picLocks noChangeAspect="1"/>
          </p:cNvPicPr>
          <p:nvPr/>
        </p:nvPicPr>
        <p:blipFill>
          <a:blip r:embed="rId12"/>
          <a:stretch>
            <a:fillRect/>
          </a:stretch>
        </p:blipFill>
        <p:spPr>
          <a:xfrm>
            <a:off x="2943016" y="2690733"/>
            <a:ext cx="808759" cy="833267"/>
          </a:xfrm>
          <a:prstGeom prst="rect">
            <a:avLst/>
          </a:prstGeom>
        </p:spPr>
      </p:pic>
      <p:pic>
        <p:nvPicPr>
          <p:cNvPr id="44" name="Grafik 43"/>
          <p:cNvPicPr>
            <a:picLocks noChangeAspect="1"/>
          </p:cNvPicPr>
          <p:nvPr/>
        </p:nvPicPr>
        <p:blipFill>
          <a:blip r:embed="rId13"/>
          <a:stretch>
            <a:fillRect/>
          </a:stretch>
        </p:blipFill>
        <p:spPr>
          <a:xfrm>
            <a:off x="2671727" y="260620"/>
            <a:ext cx="2362013" cy="2362013"/>
          </a:xfrm>
          <a:prstGeom prst="rect">
            <a:avLst/>
          </a:prstGeom>
        </p:spPr>
      </p:pic>
      <p:pic>
        <p:nvPicPr>
          <p:cNvPr id="46" name="Grafik 45"/>
          <p:cNvPicPr>
            <a:picLocks noChangeAspect="1"/>
          </p:cNvPicPr>
          <p:nvPr/>
        </p:nvPicPr>
        <p:blipFill>
          <a:blip r:embed="rId13"/>
          <a:stretch>
            <a:fillRect/>
          </a:stretch>
        </p:blipFill>
        <p:spPr>
          <a:xfrm>
            <a:off x="2657173" y="3227119"/>
            <a:ext cx="2362013" cy="2362013"/>
          </a:xfrm>
          <a:prstGeom prst="rect">
            <a:avLst/>
          </a:prstGeom>
        </p:spPr>
      </p:pic>
      <p:pic>
        <p:nvPicPr>
          <p:cNvPr id="47"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6903" y="5634500"/>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p:cNvPicPr>
            <a:picLocks noChangeAspect="1"/>
          </p:cNvPicPr>
          <p:nvPr/>
        </p:nvPicPr>
        <p:blipFill>
          <a:blip r:embed="rId12"/>
          <a:stretch>
            <a:fillRect/>
          </a:stretch>
        </p:blipFill>
        <p:spPr>
          <a:xfrm>
            <a:off x="2947549" y="5542216"/>
            <a:ext cx="808759" cy="833267"/>
          </a:xfrm>
          <a:prstGeom prst="rect">
            <a:avLst/>
          </a:prstGeom>
        </p:spPr>
      </p:pic>
      <p:sp>
        <p:nvSpPr>
          <p:cNvPr id="49" name="Rechteck 48"/>
          <p:cNvSpPr/>
          <p:nvPr/>
        </p:nvSpPr>
        <p:spPr>
          <a:xfrm>
            <a:off x="2840744" y="1110637"/>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hteck 49"/>
          <p:cNvSpPr/>
          <p:nvPr/>
        </p:nvSpPr>
        <p:spPr>
          <a:xfrm>
            <a:off x="2840744" y="3982635"/>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p:cNvSpPr/>
          <p:nvPr/>
        </p:nvSpPr>
        <p:spPr>
          <a:xfrm>
            <a:off x="8582921" y="1969123"/>
            <a:ext cx="2933353" cy="3266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8"/>
          <p:cNvPicPr>
            <a:picLocks noChangeAspect="1"/>
          </p:cNvPicPr>
          <p:nvPr/>
        </p:nvPicPr>
        <p:blipFill>
          <a:blip r:embed="rId8"/>
          <a:stretch>
            <a:fillRect/>
          </a:stretch>
        </p:blipFill>
        <p:spPr>
          <a:xfrm>
            <a:off x="9808605" y="3058405"/>
            <a:ext cx="1707669" cy="712552"/>
          </a:xfrm>
          <a:prstGeom prst="rect">
            <a:avLst/>
          </a:prstGeom>
        </p:spPr>
      </p:pic>
      <p:pic>
        <p:nvPicPr>
          <p:cNvPr id="53" name="Picture 6"/>
          <p:cNvPicPr>
            <a:picLocks noChangeAspect="1"/>
          </p:cNvPicPr>
          <p:nvPr/>
        </p:nvPicPr>
        <p:blipFill>
          <a:blip r:embed="rId6"/>
          <a:stretch>
            <a:fillRect/>
          </a:stretch>
        </p:blipFill>
        <p:spPr>
          <a:xfrm>
            <a:off x="8691859" y="3538539"/>
            <a:ext cx="1768656" cy="712552"/>
          </a:xfrm>
          <a:prstGeom prst="rect">
            <a:avLst/>
          </a:prstGeom>
        </p:spPr>
      </p:pic>
      <p:pic>
        <p:nvPicPr>
          <p:cNvPr id="54" name="Picture 5"/>
          <p:cNvPicPr>
            <a:picLocks noChangeAspect="1"/>
          </p:cNvPicPr>
          <p:nvPr/>
        </p:nvPicPr>
        <p:blipFill>
          <a:blip r:embed="rId5"/>
          <a:stretch>
            <a:fillRect/>
          </a:stretch>
        </p:blipFill>
        <p:spPr>
          <a:xfrm>
            <a:off x="9800512" y="3950728"/>
            <a:ext cx="1695184" cy="712552"/>
          </a:xfrm>
          <a:prstGeom prst="rect">
            <a:avLst/>
          </a:prstGeom>
        </p:spPr>
      </p:pic>
      <p:pic>
        <p:nvPicPr>
          <p:cNvPr id="55" name="Picture 7"/>
          <p:cNvPicPr>
            <a:picLocks noChangeAspect="1"/>
          </p:cNvPicPr>
          <p:nvPr/>
        </p:nvPicPr>
        <p:blipFill>
          <a:blip r:embed="rId7"/>
          <a:stretch>
            <a:fillRect/>
          </a:stretch>
        </p:blipFill>
        <p:spPr>
          <a:xfrm>
            <a:off x="8674525" y="2690733"/>
            <a:ext cx="1803325" cy="665014"/>
          </a:xfrm>
          <a:prstGeom prst="rect">
            <a:avLst/>
          </a:prstGeom>
        </p:spPr>
      </p:pic>
      <p:pic>
        <p:nvPicPr>
          <p:cNvPr id="18" name="Picture 2" descr="Python - Kostenlose logo Icon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86370" y="4640946"/>
            <a:ext cx="527557" cy="527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PowerShell Core 6.0 icon.png - Wikimedia Comm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755778" y="4537117"/>
            <a:ext cx="698067" cy="6980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fontScale="92500"/>
          </a:bodyPr>
          <a:lstStyle/>
          <a:p>
            <a:fld id="{D91705B9-9213-4B4F-BCFF-C5D951B245FF}" type="slidenum">
              <a:rPr lang="en-US" smtClean="0"/>
              <a:pPr/>
              <a:t>22</a:t>
            </a:fld>
            <a:endParaRPr lang="en-US" dirty="0"/>
          </a:p>
        </p:txBody>
      </p:sp>
    </p:spTree>
    <p:extLst>
      <p:ext uri="{BB962C8B-B14F-4D97-AF65-F5344CB8AC3E}">
        <p14:creationId xmlns:p14="http://schemas.microsoft.com/office/powerpoint/2010/main" val="1529905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smtClean="0"/>
              <a:t>Motivation</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3</a:t>
            </a:fld>
            <a:endParaRPr lang="en-US" dirty="0"/>
          </a:p>
        </p:txBody>
      </p:sp>
    </p:spTree>
    <p:extLst>
      <p:ext uri="{BB962C8B-B14F-4D97-AF65-F5344CB8AC3E}">
        <p14:creationId xmlns:p14="http://schemas.microsoft.com/office/powerpoint/2010/main" val="4234502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673" y="71293"/>
            <a:ext cx="8873711" cy="6656291"/>
          </a:xfrm>
          <a:prstGeom prst="rect">
            <a:avLst/>
          </a:prstGeom>
        </p:spPr>
      </p:pic>
      <p:sp>
        <p:nvSpPr>
          <p:cNvPr id="3" name="TextBox 2"/>
          <p:cNvSpPr txBox="1"/>
          <p:nvPr/>
        </p:nvSpPr>
        <p:spPr>
          <a:xfrm>
            <a:off x="71358" y="6075144"/>
            <a:ext cx="1331839" cy="646331"/>
          </a:xfrm>
          <a:prstGeom prst="rect">
            <a:avLst/>
          </a:prstGeom>
          <a:noFill/>
        </p:spPr>
        <p:txBody>
          <a:bodyPr wrap="none" rtlCol="0">
            <a:spAutoFit/>
          </a:bodyPr>
          <a:lstStyle/>
          <a:p>
            <a:r>
              <a:rPr lang="en-US" dirty="0" smtClean="0">
                <a:latin typeface="Franklin Gothic Book" panose="020B0503020102020204" pitchFamily="34" charset="0"/>
              </a:rPr>
              <a:t>15 Sensor</a:t>
            </a:r>
          </a:p>
          <a:p>
            <a:r>
              <a:rPr lang="en-US" dirty="0" smtClean="0">
                <a:latin typeface="Franklin Gothic Book" panose="020B0503020102020204" pitchFamily="34" charset="0"/>
              </a:rPr>
              <a:t>SW projects</a:t>
            </a:r>
            <a:endParaRPr lang="en-US" dirty="0">
              <a:latin typeface="Franklin Gothic Book" panose="020B0503020102020204" pitchFamily="34" charset="0"/>
            </a:endParaRPr>
          </a:p>
        </p:txBody>
      </p:sp>
      <p:sp>
        <p:nvSpPr>
          <p:cNvPr id="7" name="Slide Number Placeholder 6"/>
          <p:cNvSpPr>
            <a:spLocks noGrp="1"/>
          </p:cNvSpPr>
          <p:nvPr>
            <p:ph type="sldNum" sz="quarter" idx="12"/>
          </p:nvPr>
        </p:nvSpPr>
        <p:spPr/>
        <p:txBody>
          <a:bodyPr>
            <a:normAutofit/>
          </a:bodyPr>
          <a:lstStyle/>
          <a:p>
            <a:fld id="{D91705B9-9213-4B4F-BCFF-C5D951B245FF}" type="slidenum">
              <a:rPr lang="en-US" smtClean="0"/>
              <a:pPr/>
              <a:t>4</a:t>
            </a:fld>
            <a:endParaRPr lang="en-US" dirty="0"/>
          </a:p>
        </p:txBody>
      </p:sp>
    </p:spTree>
    <p:extLst>
      <p:ext uri="{BB962C8B-B14F-4D97-AF65-F5344CB8AC3E}">
        <p14:creationId xmlns:p14="http://schemas.microsoft.com/office/powerpoint/2010/main" val="3313842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836191" y="927511"/>
            <a:ext cx="6648229" cy="4987179"/>
          </a:xfrm>
          <a:prstGeom prst="rect">
            <a:avLst/>
          </a:prstGeom>
        </p:spPr>
      </p:pic>
      <p:sp>
        <p:nvSpPr>
          <p:cNvPr id="4" name="Textfeld 3"/>
          <p:cNvSpPr txBox="1"/>
          <p:nvPr/>
        </p:nvSpPr>
        <p:spPr>
          <a:xfrm>
            <a:off x="6926749" y="1634869"/>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 </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cxnSp>
        <p:nvCxnSpPr>
          <p:cNvPr id="5" name="Gerade Verbindung mit Pfeil 4"/>
          <p:cNvCxnSpPr/>
          <p:nvPr/>
        </p:nvCxnSpPr>
        <p:spPr>
          <a:xfrm flipH="1">
            <a:off x="6788727" y="2313709"/>
            <a:ext cx="374074" cy="2355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extfeld 5"/>
          <p:cNvSpPr txBox="1"/>
          <p:nvPr/>
        </p:nvSpPr>
        <p:spPr>
          <a:xfrm>
            <a:off x="4321559" y="3947102"/>
            <a:ext cx="1545616" cy="646331"/>
          </a:xfrm>
          <a:prstGeom prst="rect">
            <a:avLst/>
          </a:prstGeom>
          <a:noFill/>
        </p:spPr>
        <p:txBody>
          <a:bodyPr wrap="none" rtlCol="0">
            <a:spAutoFit/>
          </a:bodyPr>
          <a:lstStyle/>
          <a:p>
            <a:r>
              <a:rPr lang="en-US" dirty="0" smtClean="0">
                <a:latin typeface="Franklin Gothic Book" panose="020B0503020102020204" pitchFamily="34" charset="0"/>
              </a:rPr>
              <a:t>Current </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cxnSp>
        <p:nvCxnSpPr>
          <p:cNvPr id="7" name="Gerade Verbindung mit Pfeil 6"/>
          <p:cNvCxnSpPr/>
          <p:nvPr/>
        </p:nvCxnSpPr>
        <p:spPr>
          <a:xfrm flipV="1">
            <a:off x="4997167" y="3692546"/>
            <a:ext cx="317228" cy="2545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Picture 13"/>
          <p:cNvPicPr>
            <a:picLocks noChangeAspect="1"/>
          </p:cNvPicPr>
          <p:nvPr/>
        </p:nvPicPr>
        <p:blipFill>
          <a:blip r:embed="rId4"/>
          <a:stretch>
            <a:fillRect/>
          </a:stretch>
        </p:blipFill>
        <p:spPr>
          <a:xfrm>
            <a:off x="967245" y="4357220"/>
            <a:ext cx="808759" cy="833267"/>
          </a:xfrm>
          <a:prstGeom prst="rect">
            <a:avLst/>
          </a:prstGeom>
        </p:spPr>
      </p:pic>
      <p:pic>
        <p:nvPicPr>
          <p:cNvPr id="11" name="Picture 2" descr="MSYS2 ·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435" y="5356864"/>
            <a:ext cx="569716" cy="5697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p:cNvSpPr txBox="1"/>
          <p:nvPr/>
        </p:nvSpPr>
        <p:spPr>
          <a:xfrm>
            <a:off x="207911" y="6174432"/>
            <a:ext cx="1447063" cy="369332"/>
          </a:xfrm>
          <a:prstGeom prst="rect">
            <a:avLst/>
          </a:prstGeom>
          <a:noFill/>
        </p:spPr>
        <p:txBody>
          <a:bodyPr wrap="none" rtlCol="0">
            <a:spAutoFit/>
          </a:bodyPr>
          <a:lstStyle/>
          <a:p>
            <a:r>
              <a:rPr lang="en-US" dirty="0" smtClean="0">
                <a:latin typeface="Franklin Gothic Book" panose="020B0503020102020204" pitchFamily="34" charset="0"/>
              </a:rPr>
              <a:t>Build System</a:t>
            </a:r>
            <a:endParaRPr lang="en-US" dirty="0">
              <a:latin typeface="Franklin Gothic Book" panose="020B0503020102020204" pitchFamily="34" charset="0"/>
            </a:endParaRPr>
          </a:p>
        </p:txBody>
      </p:sp>
      <p:pic>
        <p:nvPicPr>
          <p:cNvPr id="9" name="Picture 8"/>
          <p:cNvPicPr>
            <a:picLocks noChangeAspect="1"/>
          </p:cNvPicPr>
          <p:nvPr/>
        </p:nvPicPr>
        <p:blipFill>
          <a:blip r:embed="rId6"/>
          <a:stretch>
            <a:fillRect/>
          </a:stretch>
        </p:blipFill>
        <p:spPr>
          <a:xfrm>
            <a:off x="175505" y="4103079"/>
            <a:ext cx="822625" cy="2001878"/>
          </a:xfrm>
          <a:prstGeom prst="rect">
            <a:avLst/>
          </a:prstGeom>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t>5</a:t>
            </a:fld>
            <a:endParaRPr lang="en-US"/>
          </a:p>
        </p:txBody>
      </p:sp>
    </p:spTree>
    <p:extLst>
      <p:ext uri="{BB962C8B-B14F-4D97-AF65-F5344CB8AC3E}">
        <p14:creationId xmlns:p14="http://schemas.microsoft.com/office/powerpoint/2010/main" val="1873881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775" y="6070963"/>
            <a:ext cx="1456850" cy="646331"/>
          </a:xfrm>
          <a:prstGeom prst="rect">
            <a:avLst/>
          </a:prstGeom>
          <a:noFill/>
        </p:spPr>
        <p:txBody>
          <a:bodyPr wrap="square" rtlCol="0">
            <a:spAutoFit/>
          </a:bodyPr>
          <a:lstStyle/>
          <a:p>
            <a:r>
              <a:rPr lang="en-US" dirty="0" smtClean="0">
                <a:latin typeface="Franklin Gothic Book" panose="020B0503020102020204" pitchFamily="34" charset="0"/>
              </a:rPr>
              <a:t>109 SW components</a:t>
            </a:r>
            <a:endParaRPr lang="en-US" dirty="0">
              <a:latin typeface="Franklin Gothic Book" panose="020B0503020102020204" pitchFamily="34" charset="0"/>
            </a:endParaRPr>
          </a:p>
        </p:txBody>
      </p:sp>
      <p:grpSp>
        <p:nvGrpSpPr>
          <p:cNvPr id="24" name="Gruppieren 23"/>
          <p:cNvGrpSpPr/>
          <p:nvPr/>
        </p:nvGrpSpPr>
        <p:grpSpPr>
          <a:xfrm>
            <a:off x="1608190" y="81552"/>
            <a:ext cx="8873711" cy="6708873"/>
            <a:chOff x="1566625" y="53842"/>
            <a:chExt cx="8873711" cy="670887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6625" y="53842"/>
              <a:ext cx="8873711" cy="6656291"/>
            </a:xfrm>
            <a:prstGeom prst="rect">
              <a:avLst/>
            </a:prstGeom>
          </p:spPr>
        </p:pic>
        <p:sp>
          <p:nvSpPr>
            <p:cNvPr id="6" name="Textfeld 5"/>
            <p:cNvSpPr txBox="1"/>
            <p:nvPr/>
          </p:nvSpPr>
          <p:spPr>
            <a:xfrm>
              <a:off x="4169973" y="2411909"/>
              <a:ext cx="1545616" cy="923330"/>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de-DE" dirty="0" smtClean="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
          <p:nvSpPr>
            <p:cNvPr id="7" name="Textfeld 6"/>
            <p:cNvSpPr txBox="1"/>
            <p:nvPr/>
          </p:nvSpPr>
          <p:spPr>
            <a:xfrm>
              <a:off x="6923016" y="3738491"/>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8" name="Textfeld 7"/>
            <p:cNvSpPr txBox="1"/>
            <p:nvPr/>
          </p:nvSpPr>
          <p:spPr>
            <a:xfrm>
              <a:off x="5397006" y="1663871"/>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9" name="Textfeld 8"/>
            <p:cNvSpPr txBox="1"/>
            <p:nvPr/>
          </p:nvSpPr>
          <p:spPr>
            <a:xfrm>
              <a:off x="4852532" y="6116384"/>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12" name="Textfeld 11"/>
            <p:cNvSpPr txBox="1"/>
            <p:nvPr/>
          </p:nvSpPr>
          <p:spPr>
            <a:xfrm>
              <a:off x="8017417" y="418876"/>
              <a:ext cx="1545616" cy="923330"/>
            </a:xfrm>
            <a:prstGeom prst="rect">
              <a:avLst/>
            </a:prstGeom>
            <a:noFill/>
          </p:spPr>
          <p:txBody>
            <a:bodyPr wrap="none" rtlCol="0">
              <a:spAutoFit/>
            </a:bodyPr>
            <a:lstStyle/>
            <a:p>
              <a:r>
                <a:rPr lang="en-US" dirty="0" smtClean="0">
                  <a:latin typeface="Franklin Gothic Book" panose="020B0503020102020204" pitchFamily="34" charset="0"/>
                </a:rPr>
                <a:t>Current</a:t>
              </a:r>
            </a:p>
            <a:p>
              <a:r>
                <a:rPr lang="de-DE" dirty="0" smtClean="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cxnSp>
          <p:nvCxnSpPr>
            <p:cNvPr id="14" name="Gerade Verbindung mit Pfeil 13"/>
            <p:cNvCxnSpPr>
              <a:stCxn id="6" idx="2"/>
            </p:cNvCxnSpPr>
            <p:nvPr/>
          </p:nvCxnSpPr>
          <p:spPr>
            <a:xfrm flipH="1">
              <a:off x="4362329" y="2996048"/>
              <a:ext cx="220735" cy="1373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stCxn id="8" idx="0"/>
            </p:cNvCxnSpPr>
            <p:nvPr/>
          </p:nvCxnSpPr>
          <p:spPr>
            <a:xfrm flipV="1">
              <a:off x="5809940" y="1488174"/>
              <a:ext cx="127746" cy="1756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p:cNvCxnSpPr/>
            <p:nvPr/>
          </p:nvCxnSpPr>
          <p:spPr>
            <a:xfrm flipV="1">
              <a:off x="5452426" y="5957455"/>
              <a:ext cx="154319" cy="210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p:cNvCxnSpPr/>
            <p:nvPr/>
          </p:nvCxnSpPr>
          <p:spPr>
            <a:xfrm>
              <a:off x="9393382" y="4890655"/>
              <a:ext cx="170818" cy="2147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p:nvPr/>
          </p:nvCxnSpPr>
          <p:spPr>
            <a:xfrm flipH="1">
              <a:off x="8198888" y="1005936"/>
              <a:ext cx="274118" cy="2121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Gerade Verbindung mit Pfeil 29"/>
            <p:cNvCxnSpPr/>
            <p:nvPr/>
          </p:nvCxnSpPr>
          <p:spPr>
            <a:xfrm flipV="1">
              <a:off x="7451184" y="3600089"/>
              <a:ext cx="132493" cy="1936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feld 20"/>
            <p:cNvSpPr txBox="1"/>
            <p:nvPr/>
          </p:nvSpPr>
          <p:spPr>
            <a:xfrm>
              <a:off x="8744921" y="4269563"/>
              <a:ext cx="1545616" cy="646331"/>
            </a:xfrm>
            <a:prstGeom prst="rect">
              <a:avLst/>
            </a:prstGeom>
            <a:noFill/>
          </p:spPr>
          <p:txBody>
            <a:bodyPr wrap="none" rtlCol="0">
              <a:spAutoFit/>
            </a:bodyPr>
            <a:lstStyle/>
            <a:p>
              <a:r>
                <a:rPr lang="en-US" dirty="0" smtClean="0">
                  <a:latin typeface="Franklin Gothic Book" panose="020B0503020102020204" pitchFamily="34" charset="0"/>
                </a:rPr>
                <a:t>Current</a:t>
              </a:r>
            </a:p>
            <a:p>
              <a:r>
                <a:rPr lang="en-US" dirty="0" smtClean="0">
                  <a:latin typeface="Franklin Gothic Book" panose="020B0503020102020204" pitchFamily="34" charset="0"/>
                </a:rPr>
                <a:t>Measurement</a:t>
              </a:r>
            </a:p>
          </p:txBody>
        </p:sp>
      </p:grpSp>
      <p:sp>
        <p:nvSpPr>
          <p:cNvPr id="3" name="Slide Number Placeholder 2"/>
          <p:cNvSpPr>
            <a:spLocks noGrp="1"/>
          </p:cNvSpPr>
          <p:nvPr>
            <p:ph type="sldNum" sz="quarter" idx="12"/>
          </p:nvPr>
        </p:nvSpPr>
        <p:spPr/>
        <p:txBody>
          <a:bodyPr>
            <a:normAutofit/>
          </a:bodyPr>
          <a:lstStyle/>
          <a:p>
            <a:fld id="{D91705B9-9213-4B4F-BCFF-C5D951B245FF}" type="slidenum">
              <a:rPr lang="en-US" smtClean="0"/>
              <a:t>6</a:t>
            </a:fld>
            <a:endParaRPr lang="en-US"/>
          </a:p>
        </p:txBody>
      </p:sp>
    </p:spTree>
    <p:extLst>
      <p:ext uri="{BB962C8B-B14F-4D97-AF65-F5344CB8AC3E}">
        <p14:creationId xmlns:p14="http://schemas.microsoft.com/office/powerpoint/2010/main" val="647163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38671" y="90869"/>
            <a:ext cx="8873711" cy="6656291"/>
          </a:xfrm>
          <a:prstGeom prst="rect">
            <a:avLst/>
          </a:prstGeom>
        </p:spPr>
      </p:pic>
      <p:sp>
        <p:nvSpPr>
          <p:cNvPr id="3" name="TextBox 2"/>
          <p:cNvSpPr txBox="1"/>
          <p:nvPr/>
        </p:nvSpPr>
        <p:spPr>
          <a:xfrm>
            <a:off x="0" y="5521146"/>
            <a:ext cx="1838132" cy="1200329"/>
          </a:xfrm>
          <a:prstGeom prst="rect">
            <a:avLst/>
          </a:prstGeom>
          <a:noFill/>
        </p:spPr>
        <p:txBody>
          <a:bodyPr wrap="none" rtlCol="0">
            <a:spAutoFit/>
          </a:bodyPr>
          <a:lstStyle/>
          <a:p>
            <a:r>
              <a:rPr lang="en-US" dirty="0" smtClean="0">
                <a:latin typeface="Franklin Gothic Book" panose="020B0503020102020204" pitchFamily="34" charset="0"/>
              </a:rPr>
              <a:t>15 repositories</a:t>
            </a:r>
          </a:p>
          <a:p>
            <a:r>
              <a:rPr lang="en-US" dirty="0" smtClean="0">
                <a:latin typeface="Franklin Gothic Book" panose="020B0503020102020204" pitchFamily="34" charset="0"/>
              </a:rPr>
              <a:t>15 build systems</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pic>
        <p:nvPicPr>
          <p:cNvPr id="5" name="Grafik 4"/>
          <p:cNvPicPr>
            <a:picLocks noChangeAspect="1"/>
          </p:cNvPicPr>
          <p:nvPr/>
        </p:nvPicPr>
        <p:blipFill>
          <a:blip r:embed="rId4"/>
          <a:stretch>
            <a:fillRect/>
          </a:stretch>
        </p:blipFill>
        <p:spPr>
          <a:xfrm>
            <a:off x="0" y="4926216"/>
            <a:ext cx="1734642" cy="555390"/>
          </a:xfrm>
          <a:prstGeom prst="rect">
            <a:avLst/>
          </a:prstGeom>
        </p:spPr>
      </p:pic>
      <p:sp>
        <p:nvSpPr>
          <p:cNvPr id="2" name="Slide Number Placeholder 1"/>
          <p:cNvSpPr>
            <a:spLocks noGrp="1"/>
          </p:cNvSpPr>
          <p:nvPr>
            <p:ph type="sldNum" sz="quarter" idx="12"/>
          </p:nvPr>
        </p:nvSpPr>
        <p:spPr/>
        <p:txBody>
          <a:bodyPr>
            <a:normAutofit/>
          </a:bodyPr>
          <a:lstStyle/>
          <a:p>
            <a:fld id="{D91705B9-9213-4B4F-BCFF-C5D951B245FF}" type="slidenum">
              <a:rPr lang="en-US" smtClean="0"/>
              <a:t>7</a:t>
            </a:fld>
            <a:endParaRPr lang="en-US"/>
          </a:p>
        </p:txBody>
      </p:sp>
    </p:spTree>
    <p:extLst>
      <p:ext uri="{BB962C8B-B14F-4D97-AF65-F5344CB8AC3E}">
        <p14:creationId xmlns:p14="http://schemas.microsoft.com/office/powerpoint/2010/main" val="1304909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4"/>
          <p:cNvSpPr/>
          <p:nvPr/>
        </p:nvSpPr>
        <p:spPr>
          <a:xfrm>
            <a:off x="2007796" y="293959"/>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Complexity        Reduction</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24" name="Gruppieren 23"/>
          <p:cNvGrpSpPr/>
          <p:nvPr/>
        </p:nvGrpSpPr>
        <p:grpSpPr>
          <a:xfrm>
            <a:off x="4634552" y="3569508"/>
            <a:ext cx="4891669" cy="2026431"/>
            <a:chOff x="3373775" y="3527943"/>
            <a:chExt cx="4891669" cy="2026431"/>
          </a:xfrm>
        </p:grpSpPr>
        <p:sp>
          <p:nvSpPr>
            <p:cNvPr id="6" name="Nach rechts gekrümmter Pfeil 8"/>
            <p:cNvSpPr/>
            <p:nvPr/>
          </p:nvSpPr>
          <p:spPr>
            <a:xfrm>
              <a:off x="3373775" y="3527943"/>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0" name="Abgerundetes Rechteck 20"/>
            <p:cNvSpPr/>
            <p:nvPr/>
          </p:nvSpPr>
          <p:spPr>
            <a:xfrm>
              <a:off x="4099124" y="467419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3" name="Nach rechts gekrümmter Pfeil 23"/>
            <p:cNvSpPr/>
            <p:nvPr/>
          </p:nvSpPr>
          <p:spPr>
            <a:xfrm>
              <a:off x="7130046" y="47487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Nach rechts gekrümmter Pfeil 24"/>
            <p:cNvSpPr/>
            <p:nvPr/>
          </p:nvSpPr>
          <p:spPr>
            <a:xfrm rot="11054871">
              <a:off x="7734228" y="471482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25" name="Gruppieren 24"/>
          <p:cNvGrpSpPr/>
          <p:nvPr/>
        </p:nvGrpSpPr>
        <p:grpSpPr>
          <a:xfrm>
            <a:off x="1269332" y="164902"/>
            <a:ext cx="10152582" cy="6324500"/>
            <a:chOff x="1269332" y="164902"/>
            <a:chExt cx="10152582" cy="6324500"/>
          </a:xfrm>
        </p:grpSpPr>
        <p:sp>
          <p:nvSpPr>
            <p:cNvPr id="15" name="Pfeil nach rechts 25"/>
            <p:cNvSpPr/>
            <p:nvPr/>
          </p:nvSpPr>
          <p:spPr>
            <a:xfrm>
              <a:off x="1269332" y="6089292"/>
              <a:ext cx="9883942" cy="62941"/>
            </a:xfrm>
            <a:prstGeom prst="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6" name="Textfeld 26"/>
            <p:cNvSpPr txBox="1"/>
            <p:nvPr/>
          </p:nvSpPr>
          <p:spPr>
            <a:xfrm>
              <a:off x="10757950" y="6089292"/>
              <a:ext cx="663964" cy="400110"/>
            </a:xfrm>
            <a:prstGeom prst="rect">
              <a:avLst/>
            </a:prstGeom>
            <a:noFill/>
          </p:spPr>
          <p:txBody>
            <a:bodyPr wrap="none" rtlCol="0">
              <a:spAutoFit/>
            </a:bodyPr>
            <a:lstStyle/>
            <a:p>
              <a:r>
                <a:rPr lang="de-DE" sz="2000" dirty="0" smtClean="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 name="Gruppieren 2"/>
            <p:cNvGrpSpPr/>
            <p:nvPr/>
          </p:nvGrpSpPr>
          <p:grpSpPr>
            <a:xfrm>
              <a:off x="5066646" y="164902"/>
              <a:ext cx="5356625" cy="987172"/>
              <a:chOff x="5066646" y="164902"/>
              <a:chExt cx="5356625" cy="987172"/>
            </a:xfrm>
          </p:grpSpPr>
          <p:grpSp>
            <p:nvGrpSpPr>
              <p:cNvPr id="2" name="Gruppieren 1"/>
              <p:cNvGrpSpPr/>
              <p:nvPr/>
            </p:nvGrpSpPr>
            <p:grpSpPr>
              <a:xfrm>
                <a:off x="5066646" y="312527"/>
                <a:ext cx="1135398" cy="839547"/>
                <a:chOff x="5066646" y="312527"/>
                <a:chExt cx="1135398" cy="839547"/>
              </a:xfrm>
            </p:grpSpPr>
            <p:sp>
              <p:nvSpPr>
                <p:cNvPr id="7" name="Nach rechts gekrümmter Pfeil 9"/>
                <p:cNvSpPr/>
                <p:nvPr/>
              </p:nvSpPr>
              <p:spPr>
                <a:xfrm>
                  <a:off x="5066646" y="3464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Nach rechts gekrümmter Pfeil 10"/>
                <p:cNvSpPr/>
                <p:nvPr/>
              </p:nvSpPr>
              <p:spPr>
                <a:xfrm rot="11054871">
                  <a:off x="5670828" y="312527"/>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17" name="Gruppieren 29"/>
              <p:cNvGrpSpPr/>
              <p:nvPr/>
            </p:nvGrpSpPr>
            <p:grpSpPr>
              <a:xfrm>
                <a:off x="8231903" y="353846"/>
                <a:ext cx="449496" cy="332371"/>
                <a:chOff x="10142278" y="490235"/>
                <a:chExt cx="1022133" cy="755796"/>
              </a:xfrm>
              <a:solidFill>
                <a:srgbClr val="009A9B"/>
              </a:solidFill>
            </p:grpSpPr>
            <p:sp>
              <p:nvSpPr>
                <p:cNvPr id="18" name="Nach rechts gekrümmter Pfeil 27"/>
                <p:cNvSpPr/>
                <p:nvPr/>
              </p:nvSpPr>
              <p:spPr>
                <a:xfrm>
                  <a:off x="10142278" y="520816"/>
                  <a:ext cx="478224" cy="725215"/>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Nach rechts gekrümmter Pfeil 28"/>
                <p:cNvSpPr/>
                <p:nvPr/>
              </p:nvSpPr>
              <p:spPr>
                <a:xfrm rot="11054871">
                  <a:off x="10686187" y="490235"/>
                  <a:ext cx="478224" cy="725216"/>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1" name="Textfeld 31"/>
              <p:cNvSpPr txBox="1"/>
              <p:nvPr/>
            </p:nvSpPr>
            <p:spPr>
              <a:xfrm>
                <a:off x="8792696" y="164902"/>
                <a:ext cx="1630575" cy="707886"/>
              </a:xfrm>
              <a:prstGeom prst="rect">
                <a:avLst/>
              </a:prstGeom>
              <a:noFill/>
            </p:spPr>
            <p:txBody>
              <a:bodyPr wrap="none" rtlCol="0">
                <a:spAutoFit/>
              </a:bodyPr>
              <a:lstStyle/>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Repeat step: </a:t>
                </a:r>
              </a:p>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incrementally</a:t>
                </a:r>
                <a:endParaRPr lang="en-US" sz="2000"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grpSp>
        <p:nvGrpSpPr>
          <p:cNvPr id="23" name="Gruppieren 22"/>
          <p:cNvGrpSpPr/>
          <p:nvPr/>
        </p:nvGrpSpPr>
        <p:grpSpPr>
          <a:xfrm>
            <a:off x="2933256" y="879561"/>
            <a:ext cx="8386405" cy="2478353"/>
            <a:chOff x="2171247" y="865706"/>
            <a:chExt cx="8386405" cy="2478353"/>
          </a:xfrm>
        </p:grpSpPr>
        <p:sp>
          <p:nvSpPr>
            <p:cNvPr id="5" name="Nach rechts gekrümmter Pfeil 7"/>
            <p:cNvSpPr/>
            <p:nvPr/>
          </p:nvSpPr>
          <p:spPr>
            <a:xfrm>
              <a:off x="2171247" y="1403087"/>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9" name="Abgerundetes Rechteck 18"/>
            <p:cNvSpPr/>
            <p:nvPr/>
          </p:nvSpPr>
          <p:spPr>
            <a:xfrm>
              <a:off x="2895098" y="248594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Modularization</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1" name="Nach rechts gekrümmter Pfeil 21"/>
            <p:cNvSpPr/>
            <p:nvPr/>
          </p:nvSpPr>
          <p:spPr>
            <a:xfrm>
              <a:off x="5965541" y="2519344"/>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Nach rechts gekrümmter Pfeil 22"/>
            <p:cNvSpPr/>
            <p:nvPr/>
          </p:nvSpPr>
          <p:spPr>
            <a:xfrm rot="11054871">
              <a:off x="6569724" y="2485375"/>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Nach rechts gekrümmter Pfeil 30"/>
            <p:cNvSpPr/>
            <p:nvPr/>
          </p:nvSpPr>
          <p:spPr>
            <a:xfrm>
              <a:off x="7582049" y="1046110"/>
              <a:ext cx="232188" cy="380114"/>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2" name="Textfeld 32"/>
            <p:cNvSpPr txBox="1"/>
            <p:nvPr/>
          </p:nvSpPr>
          <p:spPr>
            <a:xfrm>
              <a:off x="8048632" y="865706"/>
              <a:ext cx="2509020" cy="707886"/>
            </a:xfrm>
            <a:prstGeom prst="rect">
              <a:avLst/>
            </a:prstGeom>
            <a:noFill/>
          </p:spPr>
          <p:txBody>
            <a:bodyPr wrap="none" rtlCol="0">
              <a:spAutoFit/>
            </a:bodyPr>
            <a:lstStyle/>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Go on with next step: </a:t>
              </a:r>
            </a:p>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iteratively</a:t>
              </a:r>
              <a:endParaRPr lang="en-US" sz="2000"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6" name="Slide Number Placeholder 25"/>
          <p:cNvSpPr>
            <a:spLocks noGrp="1"/>
          </p:cNvSpPr>
          <p:nvPr>
            <p:ph type="sldNum" sz="quarter" idx="12"/>
          </p:nvPr>
        </p:nvSpPr>
        <p:spPr/>
        <p:txBody>
          <a:bodyPr>
            <a:normAutofit/>
          </a:bodyPr>
          <a:lstStyle/>
          <a:p>
            <a:fld id="{D91705B9-9213-4B4F-BCFF-C5D951B245FF}" type="slidenum">
              <a:rPr lang="en-US" smtClean="0"/>
              <a:pPr/>
              <a:t>8</a:t>
            </a:fld>
            <a:endParaRPr lang="en-US" dirty="0"/>
          </a:p>
        </p:txBody>
      </p:sp>
    </p:spTree>
    <p:extLst>
      <p:ext uri="{BB962C8B-B14F-4D97-AF65-F5344CB8AC3E}">
        <p14:creationId xmlns:p14="http://schemas.microsoft.com/office/powerpoint/2010/main" val="3330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1237" y="0"/>
            <a:ext cx="10515600" cy="721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9A9B"/>
                </a:solidFill>
                <a:latin typeface="Franklin Gothic Demi" panose="020B0703020102020204" pitchFamily="34" charset="0"/>
                <a:ea typeface="+mj-ea"/>
                <a:cs typeface="+mj-cs"/>
              </a:defRPr>
            </a:lvl1pPr>
          </a:lstStyle>
          <a:p>
            <a:r>
              <a:rPr lang="en-US" dirty="0" smtClean="0"/>
              <a:t>Complexity Reduction</a:t>
            </a:r>
            <a:endParaRPr lang="en-US" dirty="0"/>
          </a:p>
        </p:txBody>
      </p:sp>
      <p:sp>
        <p:nvSpPr>
          <p:cNvPr id="4" name="TextBox 3"/>
          <p:cNvSpPr txBox="1"/>
          <p:nvPr/>
        </p:nvSpPr>
        <p:spPr>
          <a:xfrm>
            <a:off x="8158347" y="534385"/>
            <a:ext cx="2565071" cy="6186309"/>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pPr marL="273050" lvl="1"/>
            <a:r>
              <a:rPr lang="en-US" dirty="0" err="1" smtClean="0">
                <a:latin typeface="Franklin Gothic Book" panose="020B0503020102020204" pitchFamily="34" charset="0"/>
              </a:rPr>
              <a:t>cmake-kits.json</a:t>
            </a:r>
            <a:endParaRPr lang="en-US" dirty="0">
              <a:latin typeface="Franklin Gothic Book" panose="020B0503020102020204" pitchFamily="34" charset="0"/>
            </a:endParaRPr>
          </a:p>
          <a:p>
            <a:pPr marL="273050" lvl="1"/>
            <a:r>
              <a:rPr lang="en-US" dirty="0" err="1" smtClean="0">
                <a:latin typeface="Franklin Gothic Book" panose="020B0503020102020204" pitchFamily="34" charset="0"/>
              </a:rPr>
              <a:t>cmake-variants.json</a:t>
            </a:r>
            <a:endParaRPr lang="en-US" dirty="0" smtClean="0">
              <a:latin typeface="Franklin Gothic Book" panose="020B0503020102020204" pitchFamily="34" charset="0"/>
            </a:endParaRPr>
          </a:p>
          <a:p>
            <a:pPr marL="273050" lvl="1"/>
            <a:r>
              <a:rPr lang="en-US" dirty="0" err="1" smtClean="0">
                <a:latin typeface="Franklin Gothic Book" panose="020B0503020102020204" pitchFamily="34" charset="0"/>
              </a:rPr>
              <a:t>settings.json</a:t>
            </a:r>
            <a:endParaRPr lang="en-US" dirty="0">
              <a:latin typeface="Franklin Gothic Book" panose="020B0503020102020204" pitchFamily="34" charset="0"/>
            </a:endParaRPr>
          </a:p>
          <a:p>
            <a:r>
              <a:rPr lang="en-US" dirty="0" smtClean="0">
                <a:latin typeface="Franklin Gothic Book" panose="020B0503020102020204" pitchFamily="34" charset="0"/>
              </a:rPr>
              <a:t>legacy/</a:t>
            </a:r>
          </a:p>
          <a:p>
            <a:pPr marL="273050" lvl="1"/>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component-1/</a:t>
            </a:r>
          </a:p>
          <a:p>
            <a:pPr marL="534988" lvl="2"/>
            <a:r>
              <a:rPr lang="en-US" dirty="0" smtClean="0">
                <a:latin typeface="Franklin Gothic Book" panose="020B0503020102020204" pitchFamily="34" charset="0"/>
              </a:rPr>
              <a:t>component-2/</a:t>
            </a:r>
          </a:p>
          <a:p>
            <a:pPr marL="273050" lvl="2"/>
            <a:r>
              <a:rPr lang="en-US" dirty="0" smtClean="0">
                <a:latin typeface="Franklin Gothic Book" panose="020B0503020102020204" pitchFamily="34" charset="0"/>
              </a:rPr>
              <a:t>variant-b</a:t>
            </a:r>
            <a:r>
              <a:rPr lang="en-US" dirty="0">
                <a:latin typeface="Franklin Gothic Book" panose="020B0503020102020204" pitchFamily="34" charset="0"/>
              </a:rPr>
              <a:t>/</a:t>
            </a:r>
          </a:p>
          <a:p>
            <a:pPr marL="534988" lvl="2"/>
            <a:r>
              <a:rPr lang="en-US" dirty="0">
                <a:latin typeface="Franklin Gothic Book" panose="020B0503020102020204" pitchFamily="34" charset="0"/>
              </a:rPr>
              <a:t>component-1</a:t>
            </a:r>
            <a:r>
              <a:rPr lang="en-US" dirty="0" smtClean="0">
                <a:latin typeface="Franklin Gothic Book" panose="020B0503020102020204" pitchFamily="34" charset="0"/>
              </a:rPr>
              <a:t>/</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273050" lvl="2"/>
            <a:r>
              <a:rPr lang="de-DE" dirty="0" smtClean="0">
                <a:latin typeface="Franklin Gothic Book" panose="020B0503020102020204" pitchFamily="34" charset="0"/>
              </a:rPr>
              <a:t>test_build.py</a:t>
            </a:r>
          </a:p>
          <a:p>
            <a:pPr marL="273050" lvl="2"/>
            <a:r>
              <a:rPr lang="de-DE" dirty="0" smtClean="0">
                <a:latin typeface="Franklin Gothic Book" panose="020B0503020102020204" pitchFamily="34" charset="0"/>
              </a:rPr>
              <a:t>test_unittests.py</a:t>
            </a:r>
            <a:endParaRPr lang="en-US" dirty="0">
              <a:latin typeface="Franklin Gothic Book" panose="020B0503020102020204" pitchFamily="34" charset="0"/>
            </a:endParaRPr>
          </a:p>
          <a:p>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5" name="TextBox 4"/>
          <p:cNvSpPr txBox="1"/>
          <p:nvPr/>
        </p:nvSpPr>
        <p:spPr>
          <a:xfrm>
            <a:off x="8051470" y="16505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grpSp>
        <p:nvGrpSpPr>
          <p:cNvPr id="12" name="Group 11"/>
          <p:cNvGrpSpPr/>
          <p:nvPr/>
        </p:nvGrpSpPr>
        <p:grpSpPr>
          <a:xfrm>
            <a:off x="1670718" y="852469"/>
            <a:ext cx="2022508" cy="2396242"/>
            <a:chOff x="569644" y="1634259"/>
            <a:chExt cx="2022508" cy="2396242"/>
          </a:xfrm>
        </p:grpSpPr>
        <p:sp>
          <p:nvSpPr>
            <p:cNvPr id="6" name="TextBox 5"/>
            <p:cNvSpPr txBox="1"/>
            <p:nvPr/>
          </p:nvSpPr>
          <p:spPr>
            <a:xfrm>
              <a:off x="660524" y="1999176"/>
              <a:ext cx="1931628" cy="203132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smtClean="0">
                  <a:latin typeface="Franklin Gothic Book" panose="020B0503020102020204" pitchFamily="34" charset="0"/>
                </a:rPr>
                <a:t>component-1/</a:t>
              </a:r>
            </a:p>
            <a:p>
              <a:pPr marL="273050" lvl="1"/>
              <a:r>
                <a:rPr lang="en-US" dirty="0" smtClean="0">
                  <a:latin typeface="Franklin Gothic Book" panose="020B0503020102020204" pitchFamily="34" charset="0"/>
                </a:rPr>
                <a:t>component-2/</a:t>
              </a:r>
            </a:p>
            <a:p>
              <a:pPr indent="-184150"/>
              <a:r>
                <a:rPr lang="en-US" dirty="0" smtClean="0">
                  <a:latin typeface="Franklin Gothic Book" panose="020B0503020102020204" pitchFamily="34" charset="0"/>
                </a:rPr>
                <a:t>config.mak</a:t>
              </a:r>
              <a:endParaRPr lang="en-US" dirty="0">
                <a:latin typeface="Franklin Gothic Book" panose="020B0503020102020204" pitchFamily="34" charset="0"/>
              </a:endParaRPr>
            </a:p>
            <a:p>
              <a:r>
                <a:rPr lang="en-US" dirty="0" err="1" smtClean="0">
                  <a:latin typeface="Franklin Gothic Book" panose="020B0503020102020204" pitchFamily="34" charset="0"/>
                </a:rPr>
                <a:t>Makefile</a:t>
              </a:r>
              <a:endParaRPr lang="en-US" dirty="0" smtClean="0">
                <a:latin typeface="Franklin Gothic Book" panose="020B0503020102020204" pitchFamily="34" charset="0"/>
              </a:endParaRPr>
            </a:p>
            <a:p>
              <a:r>
                <a:rPr lang="en-US" dirty="0" smtClean="0">
                  <a:latin typeface="Franklin Gothic Book" panose="020B0503020102020204" pitchFamily="34" charset="0"/>
                </a:rPr>
                <a:t>parts.mak</a:t>
              </a:r>
            </a:p>
            <a:p>
              <a:r>
                <a:rPr lang="en-US" dirty="0" smtClean="0">
                  <a:latin typeface="Franklin Gothic Book" panose="020B0503020102020204" pitchFamily="34" charset="0"/>
                </a:rPr>
                <a:t>tools.mak</a:t>
              </a:r>
              <a:endParaRPr lang="en-US" dirty="0">
                <a:latin typeface="Franklin Gothic Book" panose="020B0503020102020204" pitchFamily="34" charset="0"/>
              </a:endParaRPr>
            </a:p>
          </p:txBody>
        </p:sp>
        <p:sp>
          <p:nvSpPr>
            <p:cNvPr id="7" name="TextBox 6"/>
            <p:cNvSpPr txBox="1"/>
            <p:nvPr/>
          </p:nvSpPr>
          <p:spPr>
            <a:xfrm>
              <a:off x="569644" y="1634259"/>
              <a:ext cx="1112805" cy="369332"/>
            </a:xfrm>
            <a:prstGeom prst="rect">
              <a:avLst/>
            </a:prstGeom>
            <a:noFill/>
          </p:spPr>
          <p:txBody>
            <a:bodyPr wrap="none" rtlCol="0">
              <a:spAutoFit/>
            </a:bodyPr>
            <a:lstStyle/>
            <a:p>
              <a:r>
                <a:rPr lang="de-DE" dirty="0" smtClean="0">
                  <a:solidFill>
                    <a:srgbClr val="009A9B"/>
                  </a:solidFill>
                  <a:latin typeface="Franklin Gothic Demi" panose="020B0703020102020204" pitchFamily="34" charset="0"/>
                </a:rPr>
                <a:t>Project A</a:t>
              </a:r>
              <a:endParaRPr lang="en-US" dirty="0">
                <a:solidFill>
                  <a:srgbClr val="009A9B"/>
                </a:solidFill>
                <a:latin typeface="Franklin Gothic Demi" panose="020B0703020102020204" pitchFamily="34" charset="0"/>
              </a:endParaRPr>
            </a:p>
          </p:txBody>
        </p:sp>
      </p:grpSp>
      <p:grpSp>
        <p:nvGrpSpPr>
          <p:cNvPr id="11" name="Group 10"/>
          <p:cNvGrpSpPr/>
          <p:nvPr/>
        </p:nvGrpSpPr>
        <p:grpSpPr>
          <a:xfrm>
            <a:off x="1654720" y="3767975"/>
            <a:ext cx="2038506" cy="2123658"/>
            <a:chOff x="1656458" y="3761301"/>
            <a:chExt cx="2038506" cy="2123658"/>
          </a:xfrm>
        </p:grpSpPr>
        <p:sp>
          <p:nvSpPr>
            <p:cNvPr id="9" name="TextBox 8"/>
            <p:cNvSpPr txBox="1"/>
            <p:nvPr/>
          </p:nvSpPr>
          <p:spPr>
            <a:xfrm>
              <a:off x="1763336" y="4130633"/>
              <a:ext cx="1931628" cy="1754326"/>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smtClean="0">
                  <a:latin typeface="Franklin Gothic Book" panose="020B0503020102020204" pitchFamily="34" charset="0"/>
                </a:rPr>
                <a:t>component-1/</a:t>
              </a:r>
            </a:p>
            <a:p>
              <a:pPr indent="-184150"/>
              <a:r>
                <a:rPr lang="en-US" dirty="0">
                  <a:latin typeface="Franklin Gothic Book" panose="020B0503020102020204" pitchFamily="34" charset="0"/>
                </a:rPr>
                <a:t>c</a:t>
              </a:r>
              <a:r>
                <a:rPr lang="en-US" dirty="0" smtClean="0">
                  <a:latin typeface="Franklin Gothic Book" panose="020B0503020102020204" pitchFamily="34" charset="0"/>
                </a:rPr>
                <a:t>onfig.mak</a:t>
              </a:r>
            </a:p>
            <a:p>
              <a:r>
                <a:rPr lang="en-US" dirty="0" err="1" smtClean="0">
                  <a:latin typeface="Franklin Gothic Book" panose="020B0503020102020204" pitchFamily="34" charset="0"/>
                </a:rPr>
                <a:t>Makefile</a:t>
              </a:r>
              <a:endParaRPr lang="en-US" dirty="0" smtClean="0">
                <a:latin typeface="Franklin Gothic Book" panose="020B0503020102020204" pitchFamily="34" charset="0"/>
              </a:endParaRPr>
            </a:p>
            <a:p>
              <a:r>
                <a:rPr lang="en-US" dirty="0" smtClean="0">
                  <a:latin typeface="Franklin Gothic Book" panose="020B0503020102020204" pitchFamily="34" charset="0"/>
                </a:rPr>
                <a:t>parts.mak</a:t>
              </a:r>
            </a:p>
            <a:p>
              <a:r>
                <a:rPr lang="en-US" dirty="0" smtClean="0">
                  <a:latin typeface="Franklin Gothic Book" panose="020B0503020102020204" pitchFamily="34" charset="0"/>
                </a:rPr>
                <a:t>tools.mak</a:t>
              </a:r>
              <a:endParaRPr lang="en-US" dirty="0">
                <a:latin typeface="Franklin Gothic Book" panose="020B0503020102020204" pitchFamily="34" charset="0"/>
              </a:endParaRPr>
            </a:p>
          </p:txBody>
        </p:sp>
        <p:sp>
          <p:nvSpPr>
            <p:cNvPr id="10" name="TextBox 9"/>
            <p:cNvSpPr txBox="1"/>
            <p:nvPr/>
          </p:nvSpPr>
          <p:spPr>
            <a:xfrm>
              <a:off x="1656458" y="3761301"/>
              <a:ext cx="1122423" cy="369332"/>
            </a:xfrm>
            <a:prstGeom prst="rect">
              <a:avLst/>
            </a:prstGeom>
            <a:noFill/>
          </p:spPr>
          <p:txBody>
            <a:bodyPr wrap="none" rtlCol="0">
              <a:spAutoFit/>
            </a:bodyPr>
            <a:lstStyle/>
            <a:p>
              <a:r>
                <a:rPr lang="de-DE" dirty="0" smtClean="0">
                  <a:solidFill>
                    <a:srgbClr val="009A9B"/>
                  </a:solidFill>
                  <a:latin typeface="Franklin Gothic Demi" panose="020B0703020102020204" pitchFamily="34" charset="0"/>
                </a:rPr>
                <a:t>Project B</a:t>
              </a:r>
              <a:endParaRPr lang="en-US" dirty="0">
                <a:solidFill>
                  <a:srgbClr val="009A9B"/>
                </a:solidFill>
                <a:latin typeface="Franklin Gothic Demi" panose="020B0703020102020204" pitchFamily="34" charset="0"/>
              </a:endParaRPr>
            </a:p>
          </p:txBody>
        </p:sp>
      </p:grpSp>
      <p:grpSp>
        <p:nvGrpSpPr>
          <p:cNvPr id="2" name="Group 1"/>
          <p:cNvGrpSpPr/>
          <p:nvPr/>
        </p:nvGrpSpPr>
        <p:grpSpPr>
          <a:xfrm>
            <a:off x="1575641" y="1196254"/>
            <a:ext cx="8924183" cy="1622942"/>
            <a:chOff x="1575641" y="1196254"/>
            <a:chExt cx="8924183" cy="1622942"/>
          </a:xfrm>
        </p:grpSpPr>
        <p:sp>
          <p:nvSpPr>
            <p:cNvPr id="13" name="Oval 12"/>
            <p:cNvSpPr/>
            <p:nvPr/>
          </p:nvSpPr>
          <p:spPr>
            <a:xfrm>
              <a:off x="1575641" y="1196254"/>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04111" y="1842580"/>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2"/>
            </p:cNvCxnSpPr>
            <p:nvPr/>
          </p:nvCxnSpPr>
          <p:spPr>
            <a:xfrm>
              <a:off x="3871354" y="1684562"/>
              <a:ext cx="4332757" cy="64632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575643" y="2819196"/>
            <a:ext cx="8878417" cy="2005504"/>
            <a:chOff x="1575643" y="2819196"/>
            <a:chExt cx="8878417" cy="2005504"/>
          </a:xfrm>
        </p:grpSpPr>
        <p:sp>
          <p:nvSpPr>
            <p:cNvPr id="17" name="Oval 16"/>
            <p:cNvSpPr/>
            <p:nvPr/>
          </p:nvSpPr>
          <p:spPr>
            <a:xfrm>
              <a:off x="1575643" y="4180114"/>
              <a:ext cx="2295713" cy="64458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58347" y="2819196"/>
              <a:ext cx="2295713" cy="58050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7" idx="6"/>
              <a:endCxn id="18" idx="2"/>
            </p:cNvCxnSpPr>
            <p:nvPr/>
          </p:nvCxnSpPr>
          <p:spPr>
            <a:xfrm flipV="1">
              <a:off x="3871356" y="3109448"/>
              <a:ext cx="4286991" cy="1392959"/>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a:xfrm>
            <a:off x="7802088" y="534385"/>
            <a:ext cx="3194462" cy="1216759"/>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802088" y="3304176"/>
            <a:ext cx="3051959" cy="87593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621796" y="6330719"/>
            <a:ext cx="2295713" cy="36265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112583" y="4372228"/>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445013" y="4691304"/>
            <a:ext cx="2014624" cy="1243135"/>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39" idx="2"/>
          </p:cNvCxnSpPr>
          <p:nvPr/>
        </p:nvCxnSpPr>
        <p:spPr>
          <a:xfrm>
            <a:off x="3459637" y="5312872"/>
            <a:ext cx="4652945" cy="36014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445012" y="2044094"/>
            <a:ext cx="2014625" cy="1298350"/>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5" idx="6"/>
            <a:endCxn id="26" idx="2"/>
          </p:cNvCxnSpPr>
          <p:nvPr/>
        </p:nvCxnSpPr>
        <p:spPr>
          <a:xfrm>
            <a:off x="3459637" y="2693269"/>
            <a:ext cx="4652946" cy="213143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112582" y="5220541"/>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normAutofit/>
          </a:bodyPr>
          <a:lstStyle/>
          <a:p>
            <a:fld id="{D91705B9-9213-4B4F-BCFF-C5D951B245FF}" type="slidenum">
              <a:rPr lang="en-US" smtClean="0"/>
              <a:pPr/>
              <a:t>9</a:t>
            </a:fld>
            <a:endParaRPr lang="en-US" dirty="0"/>
          </a:p>
        </p:txBody>
      </p:sp>
    </p:spTree>
    <p:extLst>
      <p:ext uri="{BB962C8B-B14F-4D97-AF65-F5344CB8AC3E}">
        <p14:creationId xmlns:p14="http://schemas.microsoft.com/office/powerpoint/2010/main" val="164017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3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5" grpId="0" animBg="1"/>
      <p:bldP spid="35" grpId="1" animBg="1"/>
      <p:bldP spid="36" grpId="0" animBg="1"/>
      <p:bldP spid="36" grpId="1" animBg="1"/>
      <p:bldP spid="26" grpId="0" animBg="1"/>
      <p:bldP spid="26" grpId="1" animBg="1"/>
      <p:bldP spid="27" grpId="0" animBg="1"/>
      <p:bldP spid="27" grpId="1" animBg="1"/>
      <p:bldP spid="25" grpId="0" animBg="1"/>
      <p:bldP spid="25" grpId="1" animBg="1"/>
      <p:bldP spid="39" grpId="0" animBg="1"/>
      <p:bldP spid="3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3071</Words>
  <Application>Microsoft Office PowerPoint</Application>
  <PresentationFormat>Widescreen</PresentationFormat>
  <Paragraphs>494</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Franklin Gothic Book</vt:lpstr>
      <vt:lpstr>Franklin Gothic Demi</vt:lpstr>
      <vt:lpstr>Linux Libertine</vt:lpstr>
      <vt:lpstr>Wingdings</vt:lpstr>
      <vt:lpstr>Office Theme</vt:lpstr>
      <vt:lpstr>In Three Steps to Software Product Lines: a Practical Example from the Automotive Industry</vt:lpstr>
      <vt:lpstr>Agenda</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Modularization</vt:lpstr>
      <vt:lpstr>PowerPoint Presentation</vt:lpstr>
      <vt:lpstr>PowerPoint Presentation</vt:lpstr>
      <vt:lpstr>PowerPoint Presentation</vt:lpstr>
      <vt:lpstr>Versioned Dependency Management</vt:lpstr>
      <vt:lpstr>PowerPoint Presentation</vt:lpstr>
      <vt:lpstr>Conclusion</vt:lpstr>
      <vt:lpstr>PowerPoint Presentation</vt:lpstr>
      <vt:lpstr>PowerPoint Presentation</vt:lpstr>
      <vt:lpstr>The End.</vt:lpstr>
      <vt:lpstr>Backup</vt:lpstr>
      <vt:lpstr>Transformer</vt:lpstr>
    </vt:vector>
  </TitlesOfParts>
  <Company>Marquardt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Three Steps to Software Product Lines: a Practical Example from the Automotive Industry</dc:title>
  <dc:creator>Guenther, Karsten (SD-RM)</dc:creator>
  <cp:lastModifiedBy>Guenther, Karsten (SD-RM)</cp:lastModifiedBy>
  <cp:revision>119</cp:revision>
  <dcterms:created xsi:type="dcterms:W3CDTF">2022-08-29T12:20:34Z</dcterms:created>
  <dcterms:modified xsi:type="dcterms:W3CDTF">2022-09-12T09:40:05Z</dcterms:modified>
</cp:coreProperties>
</file>